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xml" ContentType="application/xml"/>
  <Default Extension="mp4" ContentType="video/mp4"/>
  <Default Extension="vml" ContentType="application/vnd.openxmlformats-officedocument.vmlDrawing"/>
  <Default Extension="png" ContentType="image/png"/>
  <Default Extension="bin" ContentType="application/vnd.openxmlformats-officedocument.oleObject"/>
  <Default Extension="WAV" ContentType="audio/x-wav"/>
  <Default Extension="rels" ContentType="application/vnd.openxmlformats-package.relationships+xml"/>
  <Default Extension="gif" ContentType="image/gif"/>
  <Default Extension="mov" ContentType="video/quicktime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17"/>
  </p:notesMasterIdLst>
  <p:handoutMasterIdLst>
    <p:handoutMasterId r:id="rId118"/>
  </p:handoutMasterIdLst>
  <p:sldIdLst>
    <p:sldId id="607" r:id="rId2"/>
    <p:sldId id="605" r:id="rId3"/>
    <p:sldId id="608" r:id="rId4"/>
    <p:sldId id="609" r:id="rId5"/>
    <p:sldId id="610" r:id="rId6"/>
    <p:sldId id="611" r:id="rId7"/>
    <p:sldId id="612" r:id="rId8"/>
    <p:sldId id="613" r:id="rId9"/>
    <p:sldId id="614" r:id="rId10"/>
    <p:sldId id="615" r:id="rId11"/>
    <p:sldId id="617" r:id="rId12"/>
    <p:sldId id="619" r:id="rId13"/>
    <p:sldId id="620" r:id="rId14"/>
    <p:sldId id="621" r:id="rId15"/>
    <p:sldId id="622" r:id="rId16"/>
    <p:sldId id="623" r:id="rId17"/>
    <p:sldId id="624" r:id="rId18"/>
    <p:sldId id="625" r:id="rId19"/>
    <p:sldId id="626" r:id="rId20"/>
    <p:sldId id="627" r:id="rId21"/>
    <p:sldId id="628" r:id="rId22"/>
    <p:sldId id="629" r:id="rId23"/>
    <p:sldId id="630" r:id="rId24"/>
    <p:sldId id="631" r:id="rId25"/>
    <p:sldId id="632" r:id="rId26"/>
    <p:sldId id="633" r:id="rId27"/>
    <p:sldId id="634" r:id="rId28"/>
    <p:sldId id="635" r:id="rId29"/>
    <p:sldId id="636" r:id="rId30"/>
    <p:sldId id="637" r:id="rId31"/>
    <p:sldId id="638" r:id="rId32"/>
    <p:sldId id="639" r:id="rId33"/>
    <p:sldId id="640" r:id="rId34"/>
    <p:sldId id="641" r:id="rId35"/>
    <p:sldId id="642" r:id="rId36"/>
    <p:sldId id="643" r:id="rId37"/>
    <p:sldId id="647" r:id="rId38"/>
    <p:sldId id="477" r:id="rId39"/>
    <p:sldId id="546" r:id="rId40"/>
    <p:sldId id="499" r:id="rId41"/>
    <p:sldId id="493" r:id="rId42"/>
    <p:sldId id="515" r:id="rId43"/>
    <p:sldId id="478" r:id="rId44"/>
    <p:sldId id="527" r:id="rId45"/>
    <p:sldId id="529" r:id="rId46"/>
    <p:sldId id="510" r:id="rId47"/>
    <p:sldId id="511" r:id="rId48"/>
    <p:sldId id="512" r:id="rId49"/>
    <p:sldId id="513" r:id="rId50"/>
    <p:sldId id="514" r:id="rId51"/>
    <p:sldId id="482" r:id="rId52"/>
    <p:sldId id="483" r:id="rId53"/>
    <p:sldId id="536" r:id="rId54"/>
    <p:sldId id="537" r:id="rId55"/>
    <p:sldId id="538" r:id="rId56"/>
    <p:sldId id="555" r:id="rId57"/>
    <p:sldId id="556" r:id="rId58"/>
    <p:sldId id="547" r:id="rId59"/>
    <p:sldId id="530" r:id="rId60"/>
    <p:sldId id="600" r:id="rId61"/>
    <p:sldId id="552" r:id="rId62"/>
    <p:sldId id="553" r:id="rId63"/>
    <p:sldId id="551" r:id="rId64"/>
    <p:sldId id="554" r:id="rId65"/>
    <p:sldId id="535" r:id="rId66"/>
    <p:sldId id="497" r:id="rId67"/>
    <p:sldId id="531" r:id="rId68"/>
    <p:sldId id="503" r:id="rId69"/>
    <p:sldId id="505" r:id="rId70"/>
    <p:sldId id="504" r:id="rId71"/>
    <p:sldId id="506" r:id="rId72"/>
    <p:sldId id="559" r:id="rId73"/>
    <p:sldId id="602" r:id="rId74"/>
    <p:sldId id="603" r:id="rId75"/>
    <p:sldId id="604" r:id="rId76"/>
    <p:sldId id="560" r:id="rId77"/>
    <p:sldId id="562" r:id="rId78"/>
    <p:sldId id="648" r:id="rId79"/>
    <p:sldId id="649" r:id="rId80"/>
    <p:sldId id="650" r:id="rId81"/>
    <p:sldId id="651" r:id="rId82"/>
    <p:sldId id="652" r:id="rId83"/>
    <p:sldId id="653" r:id="rId84"/>
    <p:sldId id="654" r:id="rId85"/>
    <p:sldId id="655" r:id="rId86"/>
    <p:sldId id="656" r:id="rId87"/>
    <p:sldId id="657" r:id="rId88"/>
    <p:sldId id="564" r:id="rId89"/>
    <p:sldId id="565" r:id="rId90"/>
    <p:sldId id="566" r:id="rId91"/>
    <p:sldId id="567" r:id="rId92"/>
    <p:sldId id="568" r:id="rId93"/>
    <p:sldId id="569" r:id="rId94"/>
    <p:sldId id="570" r:id="rId95"/>
    <p:sldId id="571" r:id="rId96"/>
    <p:sldId id="572" r:id="rId97"/>
    <p:sldId id="573" r:id="rId98"/>
    <p:sldId id="574" r:id="rId99"/>
    <p:sldId id="575" r:id="rId100"/>
    <p:sldId id="576" r:id="rId101"/>
    <p:sldId id="577" r:id="rId102"/>
    <p:sldId id="578" r:id="rId103"/>
    <p:sldId id="579" r:id="rId104"/>
    <p:sldId id="580" r:id="rId105"/>
    <p:sldId id="582" r:id="rId106"/>
    <p:sldId id="583" r:id="rId107"/>
    <p:sldId id="584" r:id="rId108"/>
    <p:sldId id="585" r:id="rId109"/>
    <p:sldId id="586" r:id="rId110"/>
    <p:sldId id="587" r:id="rId111"/>
    <p:sldId id="588" r:id="rId112"/>
    <p:sldId id="599" r:id="rId113"/>
    <p:sldId id="658" r:id="rId114"/>
    <p:sldId id="659" r:id="rId115"/>
    <p:sldId id="660" r:id="rId1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660033"/>
    <a:srgbClr val="5400A8"/>
    <a:srgbClr val="00CC00"/>
    <a:srgbClr val="FF8000"/>
    <a:srgbClr val="FFAFAF"/>
    <a:srgbClr val="FF005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3"/>
  </p:normalViewPr>
  <p:slideViewPr>
    <p:cSldViewPr>
      <p:cViewPr varScale="1">
        <p:scale>
          <a:sx n="120" d="100"/>
          <a:sy n="120" d="100"/>
        </p:scale>
        <p:origin x="1384" y="176"/>
      </p:cViewPr>
      <p:guideLst>
        <p:guide orient="horz" pos="2064"/>
        <p:guide pos="34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handoutMaster" Target="handoutMasters/handoutMaster1.xml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1BBACAC-83AC-6E48-B340-3F530B6353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68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C3F9A4F-B8B3-6944-B918-FD90DEDF5A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77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2DB9B85-B68A-EF48-B4BA-660863AA5D07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06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FF79FC2-67EF-A641-8892-DEEE7F3FF048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4978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289D408-660C-DF4D-A60F-39448867A8A8}" type="slidenum">
              <a:rPr lang="en-US" sz="1200"/>
              <a:pPr eaLnBrk="1" hangingPunct="1"/>
              <a:t>109</a:t>
            </a:fld>
            <a:endParaRPr 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8EC29CD-0151-8041-A351-35C04FA4673D}" type="slidenum">
              <a:rPr lang="en-US" sz="1200"/>
              <a:pPr eaLnBrk="1" hangingPunct="1"/>
              <a:t>110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797971-C2C5-5849-BEEA-DE40CBC80E3B}" type="slidenum">
              <a:rPr lang="en-US" sz="1200"/>
              <a:pPr eaLnBrk="1" hangingPunct="1"/>
              <a:t>111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6E3612F-3FE5-FA4D-B7E9-00FBED0C54AF}" type="slidenum">
              <a:rPr lang="en-US" sz="1200"/>
              <a:pPr eaLnBrk="1" hangingPunct="1"/>
              <a:t>112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7CE472A-B48C-5A4E-9DDE-BE3FD3293E47}" type="slidenum">
              <a:rPr lang="en-US" sz="1200"/>
              <a:pPr eaLnBrk="1" hangingPunct="1"/>
              <a:t>113</a:t>
            </a:fld>
            <a:endParaRPr lang="en-US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224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778812B-91D6-7A4F-992E-21E554C0DE34}" type="slidenum">
              <a:rPr lang="en-US" sz="1200"/>
              <a:pPr eaLnBrk="1" hangingPunct="1"/>
              <a:t>114</a:t>
            </a:fld>
            <a:endParaRPr lang="en-US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1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2A69F54-424B-CA43-9AB7-6504466B5FC9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41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A746CAA-FC00-EA47-BE2A-870DBDA43FC3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788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19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F3E67E-763B-DD4C-BF21-AD0F9547E990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25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9D650CF-B61B-E54E-A3CE-63BB6A9F39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5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AE542B3-129F-1445-B074-53B1AC3BEC87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04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4113BDD-8895-334F-A437-FBF455417916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7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B1FFDCD-BEBA-914E-92C7-BB24967040C1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29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C174709-D8D4-4A47-A730-E4508AB5F7E3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51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481DE69-4A73-CF44-9099-6BC1187FFCBA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7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E3452F8-F33E-014A-8519-610E0BE42636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F712F36-4348-C840-B296-F7D25B2F82C5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51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8C5523B-0C15-2343-A9B3-184322313885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1715F81-56C1-AD4A-9D4B-DFE1B14D4542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87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06F70B0-7B14-F04A-BE6B-5ABAE6B89A87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62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3DE4742-E842-BF4A-8FD1-09D6F5DE23F5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5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FEF81A4-73B4-0F43-8129-3C90669B7BDF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22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F0137F2-55E3-DA4D-A75B-E9F87873B6F6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67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4359826-9240-4944-BBD7-D5D3BA069D4A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8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414CEB0-4FFC-B447-94D9-D866AA4971EA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04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1DC5EBA-2FF4-4A45-B6C4-F1ACF1121C61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32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CB3477D-CC9B-5D4A-9B39-A35AC86B27F5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40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F216FA4-582B-0A4B-A65B-9B727B8F2C72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58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0ABA94F-6344-CC4D-BC41-6B4554F8B386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15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9AD4A0C-5B3B-0247-8638-5DE75F55FDCA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70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5B4CEC3-F498-434E-B19C-E859F4FB8D98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42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197878-7E73-6D42-B7C6-BE8C5A4AD70A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51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3DC400E-364B-F149-BAF4-FEBA4D648A28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EF24C85-E574-5F4C-818A-56CB1ABA1921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D376A88-FAE4-6845-8425-A5F8D8646FA4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86F7E7C-2CB5-5C40-B583-A6FA2FB8BB6C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F3010D2-7689-CE4B-808A-9CDB207C2467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513202A-A1D0-5B45-A8D3-1E032B515785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552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177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CF078F6-BFDA-654F-A24C-9B6EEBDC8756}" type="slidenum">
              <a:rPr lang="en-US" sz="1200"/>
              <a:pPr eaLnBrk="1" hangingPunct="1"/>
              <a:t>44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1B3C530-1C38-7446-B2E2-B5D7EBCABBEA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B6879C6-E627-C143-AA9D-C2E116F9B82B}" type="slidenum">
              <a:rPr lang="en-US" sz="1200"/>
              <a:pPr eaLnBrk="1" hangingPunct="1"/>
              <a:t>46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61D479A-C37E-324C-B47E-60F8679778D5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645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69DF19B-CE3C-6442-A9CF-EC69A0AD33E3}" type="slidenum">
              <a:rPr lang="en-US" sz="1200"/>
              <a:pPr eaLnBrk="1" hangingPunct="1"/>
              <a:t>48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3FC8E84-07A0-FA4B-8D74-F00F22A05C58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55A118C-E250-2E45-8167-27221C15B530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8CFEFB7-7BF9-4643-B1F1-3E533617F629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9C71681-9A4E-3D4E-A6E9-AA5AD7C637AF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343AD03-EAFB-EB4E-9E0C-770E14FEE903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D97BDA2-77F5-814B-94C8-9D77D52666E7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532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57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CAAAACC-0CE6-D046-9A24-441EA61D953A}" type="slidenum">
              <a:rPr lang="en-US" sz="1200"/>
              <a:pPr eaLnBrk="1" hangingPunct="1"/>
              <a:t>54</a:t>
            </a:fld>
            <a:endParaRPr lang="en-US" sz="1200"/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C67E752-F5CD-AE4A-85BF-1A827E7083E3}" type="slidenum">
              <a:rPr lang="en-US" sz="1200"/>
              <a:pPr eaLnBrk="1" hangingPunct="1"/>
              <a:t>55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6A2017F-DB31-1648-99F4-C7D16ECB4C32}" type="slidenum">
              <a:rPr lang="en-US" sz="1200"/>
              <a:pPr eaLnBrk="1" hangingPunct="1"/>
              <a:t>56</a:t>
            </a:fld>
            <a:endParaRPr 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B9BD43D-5631-0C4C-BA2D-93BABD86AD18}" type="slidenum">
              <a:rPr lang="en-US" sz="1200"/>
              <a:pPr eaLnBrk="1" hangingPunct="1"/>
              <a:t>57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B907444-9AFC-CC47-9A5F-4DDC882D014B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B907444-9AFC-CC47-9A5F-4DDC882D014B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61C5BDE-79E5-1540-8659-D026E90BC70F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3DBF4D4-50DF-5A4B-97B9-819F8C32DECE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66014D3-CAB6-6F46-BA96-12996192AEBC}" type="slidenum">
              <a:rPr lang="en-US" sz="1200"/>
              <a:pPr eaLnBrk="1" hangingPunct="1"/>
              <a:t>67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1B070A9-27CA-FC47-B5C0-9AF32DA9680F}" type="slidenum">
              <a:rPr lang="en-US" sz="1200"/>
              <a:pPr eaLnBrk="1" hangingPunct="1"/>
              <a:t>68</a:t>
            </a:fld>
            <a:endParaRPr 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A595BD9-8804-C94F-A937-D78C34EABB20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351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6D8A20-1D89-714D-8F0A-090D6861FDC1}" type="slidenum">
              <a:rPr lang="en-US" sz="1200"/>
              <a:pPr eaLnBrk="1" hangingPunct="1"/>
              <a:t>69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F720107-FEEE-1D46-A3B2-1652048519DB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F9A0285-BB18-104F-8CCF-D1F3DEFD3DED}" type="slidenum">
              <a:rPr lang="en-US" sz="1200"/>
              <a:pPr eaLnBrk="1" hangingPunct="1"/>
              <a:t>71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966B1D4-4F05-204F-9D40-E16B9B4C5CD4}" type="slidenum">
              <a:rPr lang="en-US" sz="1200"/>
              <a:pPr eaLnBrk="1" hangingPunct="1"/>
              <a:t>72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AC07E83-ABBB-6B4B-B7FC-E9450C962862}" type="slidenum">
              <a:rPr lang="en-US" sz="1200"/>
              <a:pPr eaLnBrk="1" hangingPunct="1"/>
              <a:t>73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543634E-1B7B-B646-8B7B-B96E8F92157A}" type="slidenum">
              <a:rPr lang="en-US" sz="1200"/>
              <a:pPr eaLnBrk="1" hangingPunct="1"/>
              <a:t>74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14ED75E-5280-9B47-8358-C13A6BFADFB1}" type="slidenum">
              <a:rPr lang="en-US" sz="1200"/>
              <a:pPr eaLnBrk="1" hangingPunct="1"/>
              <a:t>75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B4039F8-DBD0-E749-A8EF-6BDE97C00145}" type="slidenum">
              <a:rPr lang="en-US" sz="1200"/>
              <a:pPr eaLnBrk="1" hangingPunct="1"/>
              <a:t>76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F9BB6F3-8987-EC42-A095-9FD02D59EB24}" type="slidenum">
              <a:rPr lang="en-US" sz="1200"/>
              <a:pPr eaLnBrk="1" hangingPunct="1"/>
              <a:t>77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82AD8C7-C7C9-9643-9C63-AF3B9CB633AA}" type="slidenum">
              <a:rPr lang="en-US" sz="1200"/>
              <a:pPr eaLnBrk="1" hangingPunct="1"/>
              <a:t>78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6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D8563F5-BDA7-2B4E-8028-9DC60BC18B2E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413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CABFCD0-674C-4B41-B23F-97F69F23B7BB}" type="slidenum">
              <a:rPr lang="en-US" sz="1200"/>
              <a:pPr eaLnBrk="1" hangingPunct="1"/>
              <a:t>79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13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1E4B2D1-DBE8-DA44-9757-36A70ED8F89D}" type="slidenum">
              <a:rPr lang="en-US" sz="1200"/>
              <a:pPr eaLnBrk="1" hangingPunct="1"/>
              <a:t>80</a:t>
            </a:fld>
            <a:endParaRPr lang="en-US" sz="1200"/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429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4D90944-C9B5-D842-A090-E9AE24674372}" type="slidenum">
              <a:rPr lang="en-US" sz="1200"/>
              <a:pPr eaLnBrk="1" hangingPunct="1"/>
              <a:t>81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86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FF3E90A-BF32-F545-9D2C-BCC6BD064F70}" type="slidenum">
              <a:rPr lang="en-US" sz="1200"/>
              <a:pPr eaLnBrk="1" hangingPunct="1"/>
              <a:t>82</a:t>
            </a:fld>
            <a:endParaRPr lang="en-US" sz="1200"/>
          </a:p>
        </p:txBody>
      </p:sp>
      <p:sp>
        <p:nvSpPr>
          <p:cNvPr id="931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349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96CAD86-EF82-AB4C-830A-E0AB48C1CCA6}" type="slidenum">
              <a:rPr lang="en-US" sz="1200"/>
              <a:pPr eaLnBrk="1" hangingPunct="1"/>
              <a:t>83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050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66DA572-5C4A-764C-83FA-7EEE5D93BA40}" type="slidenum">
              <a:rPr lang="en-US" sz="1200"/>
              <a:pPr eaLnBrk="1" hangingPunct="1"/>
              <a:t>84</a:t>
            </a:fld>
            <a:endParaRPr lang="en-US" sz="1200"/>
          </a:p>
        </p:txBody>
      </p:sp>
      <p:sp>
        <p:nvSpPr>
          <p:cNvPr id="972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538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84A4815-F200-2040-A94B-F6DF6E281F78}" type="slidenum">
              <a:rPr lang="en-US" sz="1200"/>
              <a:pPr eaLnBrk="1" hangingPunct="1"/>
              <a:t>85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494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C983A59-C0FC-4549-BCC1-0213491BF58E}" type="slidenum">
              <a:rPr lang="en-US" sz="1200"/>
              <a:pPr eaLnBrk="1" hangingPunct="1"/>
              <a:t>86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900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82E776E-7FC9-C146-9936-3782C1224915}" type="slidenum">
              <a:rPr lang="en-US" sz="1200"/>
              <a:pPr eaLnBrk="1" hangingPunct="1"/>
              <a:t>87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734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C05EA29-0083-7641-B044-A023D63A82BB}" type="slidenum">
              <a:rPr lang="en-US" sz="1200"/>
              <a:pPr eaLnBrk="1" hangingPunct="1"/>
              <a:t>88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65C003A-29CD-214D-8506-54411314B4B1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568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B04FB4D-3517-4F40-98C0-DC48CB479618}" type="slidenum">
              <a:rPr lang="en-US" sz="1200"/>
              <a:pPr eaLnBrk="1" hangingPunct="1"/>
              <a:t>89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67F2CB8-57E4-8C46-AD38-8F0C9A4ECEA0}" type="slidenum">
              <a:rPr lang="en-US" sz="1200"/>
              <a:pPr eaLnBrk="1" hangingPunct="1"/>
              <a:t>90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AA3F423-A606-5447-B1E9-30585B03B747}" type="slidenum">
              <a:rPr lang="en-US" sz="1200"/>
              <a:pPr eaLnBrk="1" hangingPunct="1"/>
              <a:t>91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5C9DDF0-B58D-3840-8E0F-E9FD8DAC5D5C}" type="slidenum">
              <a:rPr lang="en-US" sz="1200"/>
              <a:pPr eaLnBrk="1" hangingPunct="1"/>
              <a:t>92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6E5415E-4C27-5741-BFFD-E78F2CF98896}" type="slidenum">
              <a:rPr lang="en-US" sz="1200"/>
              <a:pPr eaLnBrk="1" hangingPunct="1"/>
              <a:t>93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6202EF-8B3E-134C-9671-8636F1D600CD}" type="slidenum">
              <a:rPr lang="en-US" sz="1200"/>
              <a:pPr eaLnBrk="1" hangingPunct="1"/>
              <a:t>94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6C0B67F-D4DA-E844-8155-43F2AD58491F}" type="slidenum">
              <a:rPr lang="en-US" sz="1200"/>
              <a:pPr eaLnBrk="1" hangingPunct="1"/>
              <a:t>95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B3A8834-83C8-9B46-BF9B-3F7E1FFDE86B}" type="slidenum">
              <a:rPr lang="en-US" sz="1200"/>
              <a:pPr eaLnBrk="1" hangingPunct="1"/>
              <a:t>96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C669513-5F1A-AB44-B26B-7AE5D5027B80}" type="slidenum">
              <a:rPr lang="en-US" sz="1200"/>
              <a:pPr eaLnBrk="1" hangingPunct="1"/>
              <a:t>97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380BED4-65E3-8B4E-9A77-8CFE487451BC}" type="slidenum">
              <a:rPr lang="en-US" sz="1200"/>
              <a:pPr eaLnBrk="1" hangingPunct="1"/>
              <a:t>98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A00C4DB-5BEE-9E4D-886D-265322C60596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24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62E288E-3A40-E249-BE33-6F392F4E9D86}" type="slidenum">
              <a:rPr lang="en-US" sz="1200"/>
              <a:pPr eaLnBrk="1" hangingPunct="1"/>
              <a:t>99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B954B23-1498-9F4C-87D5-0B14ACF96936}" type="slidenum">
              <a:rPr lang="en-US" sz="1200"/>
              <a:pPr eaLnBrk="1" hangingPunct="1"/>
              <a:t>100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60B215D-020F-3248-A18A-9A9622068F16}" type="slidenum">
              <a:rPr lang="en-US" sz="1200"/>
              <a:pPr eaLnBrk="1" hangingPunct="1"/>
              <a:t>101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DFA6AE4-D937-2F43-961C-0C66765EB5C8}" type="slidenum">
              <a:rPr lang="en-US" sz="1200"/>
              <a:pPr eaLnBrk="1" hangingPunct="1"/>
              <a:t>102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803" tIns="44902" rIns="89803" bIns="4490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C72C20-0D86-DD46-ACBF-5E626138C721}" type="slidenum">
              <a:rPr lang="en-US" sz="1200"/>
              <a:pPr eaLnBrk="1" hangingPunct="1"/>
              <a:t>103</a:t>
            </a:fld>
            <a:endParaRPr 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24EF19D-FE98-8545-A26B-6DA333EC401F}" type="slidenum">
              <a:rPr lang="en-US" sz="1200"/>
              <a:pPr eaLnBrk="1" hangingPunct="1"/>
              <a:t>104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CACA8C1-EAFD-8349-8A3E-FD3C812CD8E9}" type="slidenum">
              <a:rPr lang="en-US" sz="1200"/>
              <a:pPr eaLnBrk="1" hangingPunct="1"/>
              <a:t>105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4FFD373-6ACA-454D-A59C-864EA4AA0585}" type="slidenum">
              <a:rPr lang="en-US" sz="1200"/>
              <a:pPr eaLnBrk="1" hangingPunct="1"/>
              <a:t>106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8841004-BE87-FC48-A0D0-8B713700E05E}" type="slidenum">
              <a:rPr lang="en-US" sz="1200"/>
              <a:pPr eaLnBrk="1" hangingPunct="1"/>
              <a:t>107</a:t>
            </a:fld>
            <a:endParaRPr 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EBDB5B9-544D-8248-9EC9-D232728C04A6}" type="slidenum">
              <a:rPr lang="en-US" sz="1200"/>
              <a:pPr eaLnBrk="1" hangingPunct="1"/>
              <a:t>108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B7B6C3-E690-4C47-9652-85E7C6F43929}" type="datetimeFigureOut">
              <a:rPr lang="en-US">
                <a:solidFill>
                  <a:prstClr val="black"/>
                </a:solidFill>
              </a:rPr>
              <a:pPr/>
              <a:t>4/5/17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80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253D91-F99D-C545-9382-DDCD800560B5}" type="datetimeFigureOut">
              <a:rPr lang="en-US" smtClean="0"/>
              <a:pPr/>
              <a:t>4/5/17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fld id="{8F7F1201-3A38-E14D-9007-2B389840B9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253D91-F99D-C545-9382-DDCD800560B5}" type="datetimeFigureOut">
              <a:rPr lang="en-US" smtClean="0"/>
              <a:pPr/>
              <a:t>4/5/17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fld id="{8F7F1201-3A38-E14D-9007-2B389840B9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0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83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638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6271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52400"/>
            <a:ext cx="79248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00800"/>
            <a:ext cx="5181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1/5/07</a:t>
            </a:r>
          </a:p>
        </p:txBody>
      </p:sp>
    </p:spTree>
    <p:extLst>
      <p:ext uri="{BB962C8B-B14F-4D97-AF65-F5344CB8AC3E}">
        <p14:creationId xmlns:p14="http://schemas.microsoft.com/office/powerpoint/2010/main" val="4347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53200"/>
            <a:ext cx="1219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219200" y="6553200"/>
            <a:ext cx="74676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1/21/07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5C605CD-10E4-C848-93C7-A2FF4F5C7C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7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994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1.xml"/><Relationship Id="rId6" Type="http://schemas.openxmlformats.org/officeDocument/2006/relationships/oleObject" Target="../embeddings/oleObject19.bin"/><Relationship Id="rId7" Type="http://schemas.openxmlformats.org/officeDocument/2006/relationships/image" Target="../media/image73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18.vml"/><Relationship Id="rId2" Type="http://schemas.microsoft.com/office/2007/relationships/media" Target="../media/media20.WAV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4.xml"/><Relationship Id="rId6" Type="http://schemas.openxmlformats.org/officeDocument/2006/relationships/oleObject" Target="../embeddings/oleObject20.bin"/><Relationship Id="rId7" Type="http://schemas.openxmlformats.org/officeDocument/2006/relationships/image" Target="../media/image74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19.vml"/><Relationship Id="rId2" Type="http://schemas.microsoft.com/office/2007/relationships/media" Target="../media/media16.WAV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5.xml"/><Relationship Id="rId6" Type="http://schemas.openxmlformats.org/officeDocument/2006/relationships/oleObject" Target="../embeddings/oleObject21.bin"/><Relationship Id="rId7" Type="http://schemas.openxmlformats.org/officeDocument/2006/relationships/image" Target="../media/image75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20.vml"/><Relationship Id="rId2" Type="http://schemas.microsoft.com/office/2007/relationships/media" Target="../media/media23.WAV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1.xml"/><Relationship Id="rId6" Type="http://schemas.openxmlformats.org/officeDocument/2006/relationships/oleObject" Target="../embeddings/oleObject22.bin"/><Relationship Id="rId7" Type="http://schemas.openxmlformats.org/officeDocument/2006/relationships/image" Target="../media/image76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21.vml"/><Relationship Id="rId2" Type="http://schemas.microsoft.com/office/2007/relationships/media" Target="../media/media8.WAV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2.xml"/><Relationship Id="rId6" Type="http://schemas.openxmlformats.org/officeDocument/2006/relationships/oleObject" Target="../embeddings/oleObject23.bin"/><Relationship Id="rId7" Type="http://schemas.openxmlformats.org/officeDocument/2006/relationships/image" Target="../media/image77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22.vml"/><Relationship Id="rId2" Type="http://schemas.microsoft.com/office/2007/relationships/media" Target="../media/media9.WAV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8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8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1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g.upenn.edu/courses/Spring_2001/ling001/phonetics.html" TargetMode="External"/><Relationship Id="rId4" Type="http://schemas.openxmlformats.org/officeDocument/2006/relationships/hyperlink" Target="http://www.phon.ox.ac.uk/~jcoleman/mst_mphil_phonetics_course_index.html" TargetMode="External"/><Relationship Id="rId5" Type="http://schemas.openxmlformats.org/officeDocument/2006/relationships/hyperlink" Target="http://www.unc.edu/~jlsmith/pht-url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nford.edu/class/cs224s/arpabet.html" TargetMode="External"/><Relationship Id="rId4" Type="http://schemas.openxmlformats.org/officeDocument/2006/relationships/hyperlink" Target="http://www.speech.cs.cmu.edu/cgi-bin/cmudict" TargetMode="External"/><Relationship Id="rId5" Type="http://schemas.openxmlformats.org/officeDocument/2006/relationships/hyperlink" Target="http://en.wikipedia.org/wiki/International_Phonetic_Alphabe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hyperlink" Target="http://www.szynalski.com/tone-generator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0.xml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rpus.linguistics.berkeley.edu/acip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fon.hum.uva.nl/praat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4.xml"/><Relationship Id="rId5" Type="http://schemas.openxmlformats.org/officeDocument/2006/relationships/image" Target="../media/image54.png"/><Relationship Id="rId6" Type="http://schemas.openxmlformats.org/officeDocument/2006/relationships/image" Target="../media/image31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6.xml"/><Relationship Id="rId5" Type="http://schemas.openxmlformats.org/officeDocument/2006/relationships/image" Target="../media/image55.png"/><Relationship Id="rId6" Type="http://schemas.openxmlformats.org/officeDocument/2006/relationships/image" Target="../media/image31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media" Target="../media/media9.WAV"/><Relationship Id="rId4" Type="http://schemas.openxmlformats.org/officeDocument/2006/relationships/audio" Target="../media/media9.WAV"/><Relationship Id="rId5" Type="http://schemas.microsoft.com/office/2007/relationships/media" Target="../media/media10.WAV"/><Relationship Id="rId6" Type="http://schemas.openxmlformats.org/officeDocument/2006/relationships/audio" Target="../media/media10.WAV"/><Relationship Id="rId7" Type="http://schemas.microsoft.com/office/2007/relationships/media" Target="../media/media11.WAV"/><Relationship Id="rId8" Type="http://schemas.openxmlformats.org/officeDocument/2006/relationships/audio" Target="../media/media11.WAV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8.xml"/><Relationship Id="rId11" Type="http://schemas.openxmlformats.org/officeDocument/2006/relationships/image" Target="../media/image56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0.xml"/><Relationship Id="rId6" Type="http://schemas.openxmlformats.org/officeDocument/2006/relationships/oleObject" Target="../embeddings/oleObject3.bin"/><Relationship Id="rId7" Type="http://schemas.openxmlformats.org/officeDocument/2006/relationships/image" Target="../media/image57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2.vml"/><Relationship Id="rId2" Type="http://schemas.microsoft.com/office/2007/relationships/media" Target="../media/media12.WA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1.xml"/><Relationship Id="rId6" Type="http://schemas.openxmlformats.org/officeDocument/2006/relationships/oleObject" Target="../embeddings/oleObject4.bin"/><Relationship Id="rId7" Type="http://schemas.openxmlformats.org/officeDocument/2006/relationships/image" Target="../media/image58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3.vml"/><Relationship Id="rId2" Type="http://schemas.microsoft.com/office/2007/relationships/media" Target="../media/media13.WAV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2.xml"/><Relationship Id="rId6" Type="http://schemas.openxmlformats.org/officeDocument/2006/relationships/oleObject" Target="../embeddings/oleObject5.bin"/><Relationship Id="rId7" Type="http://schemas.openxmlformats.org/officeDocument/2006/relationships/image" Target="../media/image59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4.vml"/><Relationship Id="rId2" Type="http://schemas.microsoft.com/office/2007/relationships/media" Target="../media/media14.WAV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3.xml"/><Relationship Id="rId6" Type="http://schemas.openxmlformats.org/officeDocument/2006/relationships/oleObject" Target="../embeddings/oleObject6.bin"/><Relationship Id="rId7" Type="http://schemas.openxmlformats.org/officeDocument/2006/relationships/image" Target="../media/image60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5.vml"/><Relationship Id="rId2" Type="http://schemas.microsoft.com/office/2007/relationships/media" Target="../media/media15.WAV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4.xml"/><Relationship Id="rId6" Type="http://schemas.openxmlformats.org/officeDocument/2006/relationships/oleObject" Target="../embeddings/oleObject7.bin"/><Relationship Id="rId7" Type="http://schemas.openxmlformats.org/officeDocument/2006/relationships/image" Target="../media/image61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6.vml"/><Relationship Id="rId2" Type="http://schemas.microsoft.com/office/2007/relationships/media" Target="../media/media16.WAV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5.xml"/><Relationship Id="rId6" Type="http://schemas.openxmlformats.org/officeDocument/2006/relationships/oleObject" Target="../embeddings/oleObject8.bin"/><Relationship Id="rId7" Type="http://schemas.openxmlformats.org/officeDocument/2006/relationships/image" Target="../media/image62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7.vml"/><Relationship Id="rId2" Type="http://schemas.microsoft.com/office/2007/relationships/media" Target="../media/media17.WAV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6.xml"/><Relationship Id="rId6" Type="http://schemas.openxmlformats.org/officeDocument/2006/relationships/oleObject" Target="../embeddings/oleObject9.bin"/><Relationship Id="rId7" Type="http://schemas.openxmlformats.org/officeDocument/2006/relationships/image" Target="../media/image63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8.vml"/><Relationship Id="rId2" Type="http://schemas.microsoft.com/office/2007/relationships/media" Target="../media/media14.WAV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7.xml"/><Relationship Id="rId6" Type="http://schemas.openxmlformats.org/officeDocument/2006/relationships/oleObject" Target="../embeddings/oleObject10.bin"/><Relationship Id="rId7" Type="http://schemas.openxmlformats.org/officeDocument/2006/relationships/image" Target="../media/image64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9.vml"/><Relationship Id="rId2" Type="http://schemas.microsoft.com/office/2007/relationships/media" Target="../media/media18.WAV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8.xml"/><Relationship Id="rId6" Type="http://schemas.openxmlformats.org/officeDocument/2006/relationships/oleObject" Target="../embeddings/oleObject11.bin"/><Relationship Id="rId7" Type="http://schemas.openxmlformats.org/officeDocument/2006/relationships/image" Target="../media/image65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10.vml"/><Relationship Id="rId2" Type="http://schemas.microsoft.com/office/2007/relationships/media" Target="../media/media19.WAV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0.xml"/><Relationship Id="rId6" Type="http://schemas.openxmlformats.org/officeDocument/2006/relationships/oleObject" Target="../embeddings/oleObject12.bin"/><Relationship Id="rId7" Type="http://schemas.openxmlformats.org/officeDocument/2006/relationships/image" Target="../media/image66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11.vml"/><Relationship Id="rId2" Type="http://schemas.microsoft.com/office/2007/relationships/media" Target="../media/media20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1.xml"/><Relationship Id="rId6" Type="http://schemas.openxmlformats.org/officeDocument/2006/relationships/oleObject" Target="../embeddings/oleObject13.bin"/><Relationship Id="rId7" Type="http://schemas.openxmlformats.org/officeDocument/2006/relationships/image" Target="../media/image67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12.vml"/><Relationship Id="rId2" Type="http://schemas.microsoft.com/office/2007/relationships/media" Target="../media/media20.WAV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2.xml"/><Relationship Id="rId6" Type="http://schemas.openxmlformats.org/officeDocument/2006/relationships/oleObject" Target="../embeddings/oleObject14.bin"/><Relationship Id="rId7" Type="http://schemas.openxmlformats.org/officeDocument/2006/relationships/image" Target="../media/image68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13.vml"/><Relationship Id="rId2" Type="http://schemas.microsoft.com/office/2007/relationships/media" Target="../media/media20.WAV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3.xml"/><Relationship Id="rId6" Type="http://schemas.openxmlformats.org/officeDocument/2006/relationships/oleObject" Target="../embeddings/oleObject15.bin"/><Relationship Id="rId7" Type="http://schemas.openxmlformats.org/officeDocument/2006/relationships/image" Target="../media/image69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14.vml"/><Relationship Id="rId2" Type="http://schemas.microsoft.com/office/2007/relationships/media" Target="../media/media20.WAV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4.xml"/><Relationship Id="rId6" Type="http://schemas.openxmlformats.org/officeDocument/2006/relationships/oleObject" Target="../embeddings/oleObject16.bin"/><Relationship Id="rId7" Type="http://schemas.openxmlformats.org/officeDocument/2006/relationships/image" Target="../media/image70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15.vml"/><Relationship Id="rId2" Type="http://schemas.microsoft.com/office/2007/relationships/media" Target="../media/media20.WAV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media" Target="../media/media22.WAV"/><Relationship Id="rId4" Type="http://schemas.openxmlformats.org/officeDocument/2006/relationships/audio" Target="../media/media22.WAV"/><Relationship Id="rId5" Type="http://schemas.microsoft.com/office/2007/relationships/media" Target="../media/media20.WAV"/><Relationship Id="rId6" Type="http://schemas.openxmlformats.org/officeDocument/2006/relationships/audio" Target="../media/media20.WAV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8.xml"/><Relationship Id="rId9" Type="http://schemas.openxmlformats.org/officeDocument/2006/relationships/image" Target="../media/image56.png"/><Relationship Id="rId1" Type="http://schemas.microsoft.com/office/2007/relationships/media" Target="../media/media21.WAV"/><Relationship Id="rId2" Type="http://schemas.openxmlformats.org/officeDocument/2006/relationships/audio" Target="../media/media21.WAV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9.xml"/><Relationship Id="rId6" Type="http://schemas.openxmlformats.org/officeDocument/2006/relationships/oleObject" Target="../embeddings/oleObject17.bin"/><Relationship Id="rId7" Type="http://schemas.openxmlformats.org/officeDocument/2006/relationships/image" Target="../media/image71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16.vml"/><Relationship Id="rId2" Type="http://schemas.microsoft.com/office/2007/relationships/media" Target="../media/media21.WAV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AV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0.xml"/><Relationship Id="rId6" Type="http://schemas.openxmlformats.org/officeDocument/2006/relationships/oleObject" Target="../embeddings/oleObject18.bin"/><Relationship Id="rId7" Type="http://schemas.openxmlformats.org/officeDocument/2006/relationships/image" Target="../media/image72.emf"/><Relationship Id="rId8" Type="http://schemas.openxmlformats.org/officeDocument/2006/relationships/image" Target="../media/image56.png"/><Relationship Id="rId1" Type="http://schemas.openxmlformats.org/officeDocument/2006/relationships/vmlDrawing" Target="../drawings/vmlDrawing17.vml"/><Relationship Id="rId2" Type="http://schemas.microsoft.com/office/2007/relationships/media" Target="../media/media2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16200" y="762000"/>
            <a:ext cx="6553200" cy="1143000"/>
          </a:xfrm>
        </p:spPr>
        <p:txBody>
          <a:bodyPr/>
          <a:lstStyle/>
          <a:p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CS 224S / LINGUIST 285</a:t>
            </a:r>
            <a:b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</a:br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Spoken Language Processing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4267200" y="2190750"/>
            <a:ext cx="3886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" charset="0"/>
              <a:buNone/>
              <a:defRPr sz="26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600" y="3048000"/>
            <a:ext cx="8001000" cy="17526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Andrew Maas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Stanford University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Spring 2017</a:t>
            </a:r>
            <a:endParaRPr lang="en-US" sz="3600" dirty="0">
              <a:solidFill>
                <a:schemeClr val="tx2"/>
              </a:solidFill>
            </a:endParaRPr>
          </a:p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Lecture 2:  Phonetics</a:t>
            </a:r>
          </a:p>
          <a:p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94022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2205593" cy="1838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7800" y="650559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Original slides by Dan </a:t>
            </a:r>
            <a:r>
              <a:rPr lang="en-US" sz="2000" dirty="0" err="1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Jurafsky</a:t>
            </a:r>
            <a:endParaRPr lang="en-US" sz="2000" dirty="0">
              <a:solidFill>
                <a:schemeClr val="accent1"/>
              </a:solidFill>
              <a:latin typeface="Calibri"/>
              <a:ea typeface="ＭＳ Ｐゴシック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24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3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0" b="14600"/>
          <a:stretch>
            <a:fillRect/>
          </a:stretch>
        </p:blipFill>
        <p:spPr>
          <a:noFill/>
        </p:spPr>
      </p:pic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3429000" y="6521450"/>
            <a:ext cx="53863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From Mark Liberman</a:t>
            </a:r>
            <a:r>
              <a:rPr lang="ja-JP" altLang="en-US"/>
              <a:t>’</a:t>
            </a:r>
            <a:r>
              <a:rPr lang="en-US"/>
              <a:t>s Web Site, from Language Files (7th ed)</a:t>
            </a:r>
          </a:p>
        </p:txBody>
      </p:sp>
    </p:spTree>
    <p:extLst>
      <p:ext uri="{BB962C8B-B14F-4D97-AF65-F5344CB8AC3E}">
        <p14:creationId xmlns:p14="http://schemas.microsoft.com/office/powerpoint/2010/main" val="97050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Same </a:t>
            </a:r>
            <a:r>
              <a:rPr lang="ja-JP" altLang="en-US">
                <a:latin typeface="Verdana" charset="0"/>
              </a:rPr>
              <a:t>‘</a:t>
            </a:r>
            <a:r>
              <a:rPr lang="en-US">
                <a:latin typeface="Verdana" charset="0"/>
              </a:rPr>
              <a:t>tune</a:t>
            </a:r>
            <a:r>
              <a:rPr lang="ja-JP" altLang="en-US">
                <a:latin typeface="Verdana" charset="0"/>
              </a:rPr>
              <a:t>’</a:t>
            </a:r>
            <a:r>
              <a:rPr lang="en-US">
                <a:latin typeface="Verdana" charset="0"/>
              </a:rPr>
              <a:t>, different alignment</a:t>
            </a:r>
          </a:p>
        </p:txBody>
      </p:sp>
      <p:sp>
        <p:nvSpPr>
          <p:cNvPr id="57348" name="Rectangle 3"/>
          <p:cNvSpPr>
            <a:spLocks noChangeArrowheads="1"/>
          </p:cNvSpPr>
          <p:nvPr/>
        </p:nvSpPr>
        <p:spPr bwMode="auto">
          <a:xfrm>
            <a:off x="1185863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Text Box 4"/>
          <p:cNvSpPr txBox="1">
            <a:spLocks noChangeArrowheads="1"/>
          </p:cNvSpPr>
          <p:nvPr/>
        </p:nvSpPr>
        <p:spPr bwMode="auto">
          <a:xfrm>
            <a:off x="1795463" y="4495800"/>
            <a:ext cx="574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graphicFrame>
        <p:nvGraphicFramePr>
          <p:cNvPr id="57346" name="Object 2"/>
          <p:cNvGraphicFramePr>
            <a:graphicFrameLocks noChangeAspect="1"/>
          </p:cNvGraphicFramePr>
          <p:nvPr/>
        </p:nvGraphicFramePr>
        <p:xfrm>
          <a:off x="1066800" y="1447800"/>
          <a:ext cx="6824663" cy="375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0" name="Chart" r:id="rId6" imgW="4514850" imgH="2486025" progId="Excel.Chart.8">
                  <p:embed/>
                </p:oleObj>
              </mc:Choice>
              <mc:Fallback>
                <p:oleObj name="Chart" r:id="rId6" imgW="4514850" imgH="248602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6824663" cy="375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9574" name="D9DE3B36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105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1" name="Freeform 7"/>
          <p:cNvSpPr>
            <a:spLocks/>
          </p:cNvSpPr>
          <p:nvPr/>
        </p:nvSpPr>
        <p:spPr bwMode="auto">
          <a:xfrm>
            <a:off x="5972175" y="1443038"/>
            <a:ext cx="1343025" cy="766762"/>
          </a:xfrm>
          <a:custGeom>
            <a:avLst/>
            <a:gdLst>
              <a:gd name="T0" fmla="*/ 0 w 970"/>
              <a:gd name="T1" fmla="*/ 387 h 504"/>
              <a:gd name="T2" fmla="*/ 144 w 970"/>
              <a:gd name="T3" fmla="*/ 99 h 504"/>
              <a:gd name="T4" fmla="*/ 243 w 970"/>
              <a:gd name="T5" fmla="*/ 18 h 504"/>
              <a:gd name="T6" fmla="*/ 342 w 970"/>
              <a:gd name="T7" fmla="*/ 0 h 504"/>
              <a:gd name="T8" fmla="*/ 558 w 970"/>
              <a:gd name="T9" fmla="*/ 18 h 504"/>
              <a:gd name="T10" fmla="*/ 639 w 970"/>
              <a:gd name="T11" fmla="*/ 45 h 504"/>
              <a:gd name="T12" fmla="*/ 693 w 970"/>
              <a:gd name="T13" fmla="*/ 81 h 504"/>
              <a:gd name="T14" fmla="*/ 792 w 970"/>
              <a:gd name="T15" fmla="*/ 180 h 504"/>
              <a:gd name="T16" fmla="*/ 837 w 970"/>
              <a:gd name="T17" fmla="*/ 234 h 504"/>
              <a:gd name="T18" fmla="*/ 891 w 970"/>
              <a:gd name="T19" fmla="*/ 342 h 504"/>
              <a:gd name="T20" fmla="*/ 918 w 970"/>
              <a:gd name="T21" fmla="*/ 423 h 504"/>
              <a:gd name="T22" fmla="*/ 945 w 970"/>
              <a:gd name="T23" fmla="*/ 477 h 504"/>
              <a:gd name="T24" fmla="*/ 963 w 970"/>
              <a:gd name="T25" fmla="*/ 504 h 50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504"/>
              <a:gd name="T41" fmla="*/ 970 w 970"/>
              <a:gd name="T42" fmla="*/ 504 h 50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504">
                <a:moveTo>
                  <a:pt x="0" y="387"/>
                </a:moveTo>
                <a:cubicBezTo>
                  <a:pt x="21" y="282"/>
                  <a:pt x="77" y="180"/>
                  <a:pt x="144" y="99"/>
                </a:cubicBezTo>
                <a:cubicBezTo>
                  <a:pt x="166" y="73"/>
                  <a:pt x="208" y="25"/>
                  <a:pt x="243" y="18"/>
                </a:cubicBezTo>
                <a:cubicBezTo>
                  <a:pt x="306" y="5"/>
                  <a:pt x="273" y="12"/>
                  <a:pt x="342" y="0"/>
                </a:cubicBezTo>
                <a:cubicBezTo>
                  <a:pt x="404" y="3"/>
                  <a:pt x="490" y="0"/>
                  <a:pt x="558" y="18"/>
                </a:cubicBezTo>
                <a:cubicBezTo>
                  <a:pt x="585" y="25"/>
                  <a:pt x="612" y="36"/>
                  <a:pt x="639" y="45"/>
                </a:cubicBezTo>
                <a:cubicBezTo>
                  <a:pt x="660" y="52"/>
                  <a:pt x="693" y="81"/>
                  <a:pt x="693" y="81"/>
                </a:cubicBezTo>
                <a:cubicBezTo>
                  <a:pt x="719" y="119"/>
                  <a:pt x="759" y="147"/>
                  <a:pt x="792" y="180"/>
                </a:cubicBezTo>
                <a:cubicBezTo>
                  <a:pt x="809" y="197"/>
                  <a:pt x="820" y="217"/>
                  <a:pt x="837" y="234"/>
                </a:cubicBezTo>
                <a:cubicBezTo>
                  <a:pt x="862" y="309"/>
                  <a:pt x="844" y="272"/>
                  <a:pt x="891" y="342"/>
                </a:cubicBezTo>
                <a:cubicBezTo>
                  <a:pt x="907" y="366"/>
                  <a:pt x="902" y="399"/>
                  <a:pt x="918" y="423"/>
                </a:cubicBezTo>
                <a:cubicBezTo>
                  <a:pt x="970" y="500"/>
                  <a:pt x="908" y="402"/>
                  <a:pt x="945" y="477"/>
                </a:cubicBezTo>
                <a:cubicBezTo>
                  <a:pt x="950" y="487"/>
                  <a:pt x="963" y="504"/>
                  <a:pt x="963" y="504"/>
                </a:cubicBezTo>
              </a:path>
            </a:pathLst>
          </a:custGeom>
          <a:noFill/>
          <a:ln w="381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457200" y="5715000"/>
            <a:ext cx="808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The main </a:t>
            </a:r>
            <a:r>
              <a:rPr lang="en-US" sz="2400" b="1">
                <a:solidFill>
                  <a:srgbClr val="990033"/>
                </a:solidFill>
                <a:latin typeface="Arial" charset="0"/>
              </a:rPr>
              <a:t>rise-fall</a:t>
            </a:r>
            <a:r>
              <a:rPr lang="en-US" sz="2400">
                <a:solidFill>
                  <a:srgbClr val="990033"/>
                </a:solidFill>
                <a:latin typeface="Arial" charset="0"/>
              </a:rPr>
              <a:t> </a:t>
            </a:r>
            <a:r>
              <a:rPr lang="en-US" sz="2400">
                <a:latin typeface="Arial" charset="0"/>
              </a:rPr>
              <a:t>accent (=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sz="2400">
                <a:latin typeface="Arial" charset="0"/>
              </a:rPr>
              <a:t>I assert this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sz="2400">
                <a:latin typeface="Arial" charset="0"/>
              </a:rPr>
              <a:t>) shifts locations.</a:t>
            </a:r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234917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495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" fill="hold"/>
                                        <p:tgtEl>
                                          <p:spTgt spid="7495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957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9574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Levels of prominence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Most phrases have more than one accent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last accent in a phrase is perceived as more prominent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5400A8"/>
                </a:solidFill>
                <a:ea typeface="ＭＳ Ｐゴシック" charset="0"/>
              </a:rPr>
              <a:t>Called the</a:t>
            </a:r>
            <a:r>
              <a:rPr lang="en-US" sz="2000" dirty="0">
                <a:solidFill>
                  <a:srgbClr val="A50021"/>
                </a:solidFill>
                <a:ea typeface="ＭＳ Ｐゴシック" charset="0"/>
              </a:rPr>
              <a:t> Nuclear Accent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Emphatic accents like nuclear accent often used for semantic purposes, such as indicating that a word is contrastive, or the semantic focus.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The kind of thing you uses ***s in IM, or capitalized letters</a:t>
            </a:r>
          </a:p>
          <a:p>
            <a:pPr lvl="1">
              <a:lnSpc>
                <a:spcPct val="90000"/>
              </a:lnSpc>
            </a:pPr>
            <a:r>
              <a:rPr lang="ja-JP" altLang="en-US" sz="2000" dirty="0">
                <a:ea typeface="ＭＳ Ｐゴシック" charset="0"/>
              </a:rPr>
              <a:t>‘</a:t>
            </a:r>
            <a:r>
              <a:rPr lang="en-US" sz="2000" dirty="0">
                <a:ea typeface="ＭＳ Ｐゴシック" charset="0"/>
              </a:rPr>
              <a:t>I know </a:t>
            </a:r>
            <a:r>
              <a:rPr lang="en-US" sz="2000" b="1" dirty="0">
                <a:ea typeface="ＭＳ Ｐゴシック" charset="0"/>
              </a:rPr>
              <a:t>SOMETHING</a:t>
            </a:r>
            <a:r>
              <a:rPr lang="en-US" sz="2000" dirty="0">
                <a:ea typeface="ＭＳ Ｐゴシック" charset="0"/>
              </a:rPr>
              <a:t> interesting is sure to happen,</a:t>
            </a:r>
            <a:r>
              <a:rPr lang="ja-JP" altLang="en-US" sz="2000" dirty="0">
                <a:ea typeface="ＭＳ Ｐゴシック" charset="0"/>
              </a:rPr>
              <a:t>’</a:t>
            </a:r>
            <a:r>
              <a:rPr lang="en-US" sz="2000" dirty="0">
                <a:ea typeface="ＭＳ Ｐゴシック" charset="0"/>
              </a:rPr>
              <a:t> she said to herself.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Can also have words that are </a:t>
            </a:r>
            <a:r>
              <a:rPr lang="en-US" sz="2400" b="1" dirty="0"/>
              <a:t>less</a:t>
            </a:r>
            <a:r>
              <a:rPr lang="en-US" sz="2400" dirty="0"/>
              <a:t> prominent than usual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Reduced words, especially function words.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Often use 4 classes of prominence: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ea typeface="ＭＳ Ｐゴシック" charset="0"/>
              </a:rPr>
              <a:t>Emphatic accent, pitch accent, unaccented, reduced</a:t>
            </a: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rgbClr val="A50021"/>
              </a:solidFill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988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Text Box 2"/>
          <p:cNvSpPr txBox="1">
            <a:spLocks noChangeArrowheads="1"/>
          </p:cNvSpPr>
          <p:nvPr/>
        </p:nvSpPr>
        <p:spPr bwMode="auto">
          <a:xfrm>
            <a:off x="-32436" y="1981200"/>
            <a:ext cx="9116798" cy="120032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endParaRPr 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  <a:p>
            <a:pPr algn="ctr"/>
            <a:r>
              <a:rPr lang="en-US" sz="4800" dirty="0" err="1">
                <a:solidFill>
                  <a:srgbClr val="003399"/>
                </a:solidFill>
                <a:latin typeface="Arial" charset="0"/>
              </a:rPr>
              <a:t>Intonational</a:t>
            </a:r>
            <a:r>
              <a:rPr lang="en-US" sz="4800" dirty="0">
                <a:solidFill>
                  <a:srgbClr val="003399"/>
                </a:solidFill>
                <a:latin typeface="Arial" charset="0"/>
              </a:rPr>
              <a:t> phrasing/boundaries</a:t>
            </a:r>
          </a:p>
        </p:txBody>
      </p:sp>
    </p:spTree>
    <p:extLst>
      <p:ext uri="{BB962C8B-B14F-4D97-AF65-F5344CB8AC3E}">
        <p14:creationId xmlns:p14="http://schemas.microsoft.com/office/powerpoint/2010/main" val="33827441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A single intonation phrase</a:t>
            </a:r>
          </a:p>
        </p:txBody>
      </p:sp>
      <p:sp>
        <p:nvSpPr>
          <p:cNvPr id="63492" name="Rectangle 2"/>
          <p:cNvSpPr>
            <a:spLocks noChangeArrowheads="1"/>
          </p:cNvSpPr>
          <p:nvPr/>
        </p:nvSpPr>
        <p:spPr bwMode="auto">
          <a:xfrm>
            <a:off x="1185863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1066800" y="1447800"/>
          <a:ext cx="6781800" cy="372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4" name="Chart" r:id="rId6" imgW="4514850" imgH="2486025" progId="Excel.Chart.8">
                  <p:embed/>
                </p:oleObj>
              </mc:Choice>
              <mc:Fallback>
                <p:oleObj name="Chart" r:id="rId6" imgW="4514850" imgH="248602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6781800" cy="372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2044700" y="4495800"/>
            <a:ext cx="541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501650" y="5349875"/>
            <a:ext cx="80295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Broad focus statement consisting of one intonation phrase</a:t>
            </a:r>
          </a:p>
          <a:p>
            <a:r>
              <a:rPr lang="en-US" sz="2400">
                <a:latin typeface="Arial" charset="0"/>
              </a:rPr>
              <a:t>(that is, one intonation tune spans the whole unit).</a:t>
            </a:r>
          </a:p>
        </p:txBody>
      </p:sp>
      <p:sp>
        <p:nvSpPr>
          <p:cNvPr id="63495" name="Line 7"/>
          <p:cNvSpPr>
            <a:spLocks noChangeShapeType="1"/>
          </p:cNvSpPr>
          <p:nvPr/>
        </p:nvSpPr>
        <p:spPr bwMode="auto">
          <a:xfrm>
            <a:off x="1981200" y="2286000"/>
            <a:ext cx="5562600" cy="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69032" name="20887AF0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263838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69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" fill="hold"/>
                                        <p:tgtEl>
                                          <p:spTgt spid="769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903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9032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Multiple phrases</a:t>
            </a:r>
          </a:p>
        </p:txBody>
      </p:sp>
      <p:sp>
        <p:nvSpPr>
          <p:cNvPr id="65540" name="Rectangle 2"/>
          <p:cNvSpPr>
            <a:spLocks noChangeArrowheads="1"/>
          </p:cNvSpPr>
          <p:nvPr/>
        </p:nvSpPr>
        <p:spPr bwMode="auto">
          <a:xfrm>
            <a:off x="1185863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1066800" y="1422400"/>
          <a:ext cx="6781800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2" name="Chart" r:id="rId6" imgW="4467225" imgH="2486025" progId="Excel.Chart.8">
                  <p:embed/>
                </p:oleObj>
              </mc:Choice>
              <mc:Fallback>
                <p:oleObj name="Chart" r:id="rId6" imgW="4467225" imgH="248602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22400"/>
                        <a:ext cx="6781800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1795463" y="4495800"/>
            <a:ext cx="5757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    are a good source of vitamins</a:t>
            </a:r>
          </a:p>
        </p:txBody>
      </p:sp>
      <p:sp>
        <p:nvSpPr>
          <p:cNvPr id="65542" name="Text Box 6"/>
          <p:cNvSpPr txBox="1">
            <a:spLocks noChangeArrowheads="1"/>
          </p:cNvSpPr>
          <p:nvPr/>
        </p:nvSpPr>
        <p:spPr bwMode="auto">
          <a:xfrm>
            <a:off x="441325" y="5349875"/>
            <a:ext cx="81978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Utterances can be </a:t>
            </a:r>
            <a:r>
              <a:rPr lang="ja-JP" altLang="en-US" sz="2400">
                <a:latin typeface="Arial" charset="0"/>
              </a:rPr>
              <a:t>‘</a:t>
            </a:r>
            <a:r>
              <a:rPr lang="en-US" sz="2400">
                <a:latin typeface="Arial" charset="0"/>
              </a:rPr>
              <a:t>chunked</a:t>
            </a:r>
            <a:r>
              <a:rPr lang="ja-JP" altLang="en-US" sz="2400">
                <a:latin typeface="Arial" charset="0"/>
              </a:rPr>
              <a:t>’</a:t>
            </a:r>
            <a:r>
              <a:rPr lang="en-US" sz="2400">
                <a:latin typeface="Arial" charset="0"/>
              </a:rPr>
              <a:t> up into smaller phrases </a:t>
            </a:r>
          </a:p>
          <a:p>
            <a:r>
              <a:rPr lang="en-US" sz="2400">
                <a:latin typeface="Arial" charset="0"/>
              </a:rPr>
              <a:t>in order to signal the importance of information in each unit.</a:t>
            </a:r>
          </a:p>
        </p:txBody>
      </p:sp>
      <p:sp>
        <p:nvSpPr>
          <p:cNvPr id="65543" name="Line 7"/>
          <p:cNvSpPr>
            <a:spLocks noChangeShapeType="1"/>
          </p:cNvSpPr>
          <p:nvPr/>
        </p:nvSpPr>
        <p:spPr bwMode="auto">
          <a:xfrm>
            <a:off x="1905000" y="2286000"/>
            <a:ext cx="1752600" cy="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4" name="Line 8"/>
          <p:cNvSpPr>
            <a:spLocks noChangeShapeType="1"/>
          </p:cNvSpPr>
          <p:nvPr/>
        </p:nvSpPr>
        <p:spPr bwMode="auto">
          <a:xfrm>
            <a:off x="4343400" y="2286000"/>
            <a:ext cx="3276600" cy="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70057" name="5E78F43D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8685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700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" fill="hold"/>
                                        <p:tgtEl>
                                          <p:spTgt spid="7700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0057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0057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Phrasing sometimes helps disambiguate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Global ambiguity:</a:t>
            </a:r>
          </a:p>
          <a:p>
            <a:endParaRPr lang="en-US" sz="1000" b="1">
              <a:latin typeface="Tahoma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The old men and women stayed home.</a:t>
            </a: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 </a:t>
            </a:r>
          </a:p>
          <a:p>
            <a:pPr lvl="2">
              <a:buFontTx/>
              <a:buNone/>
            </a:pPr>
            <a:endParaRPr lang="en-US" sz="800">
              <a:latin typeface="Tahoma" charset="0"/>
              <a:ea typeface="ＭＳ Ｐゴシック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Sally saw the man with the binoculars.</a:t>
            </a: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 </a:t>
            </a:r>
          </a:p>
          <a:p>
            <a:pPr lvl="2">
              <a:buFontTx/>
              <a:buNone/>
            </a:pPr>
            <a:endParaRPr lang="en-US" sz="900">
              <a:latin typeface="Tahoma" charset="0"/>
              <a:ea typeface="ＭＳ Ｐゴシック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John doesn</a:t>
            </a:r>
            <a:r>
              <a:rPr lang="ja-JP" altLang="en-US">
                <a:latin typeface="Tahoma" charset="0"/>
                <a:ea typeface="ＭＳ Ｐゴシック" charset="0"/>
              </a:rPr>
              <a:t>’</a:t>
            </a:r>
            <a:r>
              <a:rPr lang="en-US">
                <a:latin typeface="Tahoma" charset="0"/>
                <a:ea typeface="ＭＳ Ｐゴシック" charset="0"/>
              </a:rPr>
              <a:t>t drink because he</a:t>
            </a:r>
            <a:r>
              <a:rPr lang="ja-JP" altLang="en-US">
                <a:latin typeface="Tahoma" charset="0"/>
                <a:ea typeface="ＭＳ Ｐゴシック" charset="0"/>
              </a:rPr>
              <a:t>’</a:t>
            </a:r>
            <a:r>
              <a:rPr lang="en-US">
                <a:latin typeface="Tahoma" charset="0"/>
                <a:ea typeface="ＭＳ Ｐゴシック" charset="0"/>
              </a:rPr>
              <a:t>s unhappy.</a:t>
            </a: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 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5765065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Phrasing can disambiguate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/>
          <a:lstStyle/>
          <a:p>
            <a:r>
              <a:rPr lang="en-US" b="1">
                <a:latin typeface="Tahoma" charset="0"/>
              </a:rPr>
              <a:t>Global ambiguity:</a:t>
            </a:r>
          </a:p>
          <a:p>
            <a:endParaRPr lang="en-US" sz="1000" b="1">
              <a:latin typeface="Tahoma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The old men and women stayed home.</a:t>
            </a:r>
            <a:endParaRPr lang="en-US">
              <a:solidFill>
                <a:srgbClr val="990033"/>
              </a:solidFill>
              <a:latin typeface="Tahoma" charset="0"/>
              <a:ea typeface="ＭＳ Ｐゴシック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The old men </a:t>
            </a:r>
            <a:r>
              <a:rPr lang="en-US" b="1">
                <a:solidFill>
                  <a:srgbClr val="990033"/>
                </a:solidFill>
                <a:latin typeface="Tahoma" charset="0"/>
                <a:ea typeface="ＭＳ Ｐゴシック" charset="0"/>
              </a:rPr>
              <a:t>%</a:t>
            </a:r>
            <a:r>
              <a:rPr lang="en-US">
                <a:solidFill>
                  <a:srgbClr val="990033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>
                <a:latin typeface="Tahoma" charset="0"/>
                <a:ea typeface="ＭＳ Ｐゴシック" charset="0"/>
              </a:rPr>
              <a:t>and women </a:t>
            </a:r>
            <a:r>
              <a:rPr lang="en-US" b="1">
                <a:solidFill>
                  <a:srgbClr val="990033"/>
                </a:solidFill>
                <a:latin typeface="Tahoma" charset="0"/>
                <a:ea typeface="ＭＳ Ｐゴシック" charset="0"/>
              </a:rPr>
              <a:t>%</a:t>
            </a:r>
            <a:r>
              <a:rPr lang="en-US">
                <a:solidFill>
                  <a:srgbClr val="990033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>
                <a:latin typeface="Tahoma" charset="0"/>
                <a:ea typeface="ＭＳ Ｐゴシック" charset="0"/>
              </a:rPr>
              <a:t>stayed home.</a:t>
            </a:r>
          </a:p>
          <a:p>
            <a:pPr lvl="2">
              <a:buFontTx/>
              <a:buNone/>
            </a:pPr>
            <a:endParaRPr lang="en-US" sz="800">
              <a:latin typeface="Tahoma" charset="0"/>
              <a:ea typeface="ＭＳ Ｐゴシック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Sally saw </a:t>
            </a:r>
            <a:r>
              <a:rPr lang="en-US" b="1">
                <a:solidFill>
                  <a:srgbClr val="990033"/>
                </a:solidFill>
                <a:latin typeface="Tahoma" charset="0"/>
                <a:ea typeface="ＭＳ Ｐゴシック" charset="0"/>
              </a:rPr>
              <a:t>%</a:t>
            </a:r>
            <a:r>
              <a:rPr lang="en-US">
                <a:solidFill>
                  <a:srgbClr val="990033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>
                <a:latin typeface="Tahoma" charset="0"/>
                <a:ea typeface="ＭＳ Ｐゴシック" charset="0"/>
              </a:rPr>
              <a:t>the man with the binoculars.</a:t>
            </a: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Sally saw the man</a:t>
            </a:r>
            <a:r>
              <a:rPr lang="en-US">
                <a:solidFill>
                  <a:srgbClr val="990033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 b="1">
                <a:solidFill>
                  <a:srgbClr val="990033"/>
                </a:solidFill>
                <a:latin typeface="Tahoma" charset="0"/>
                <a:ea typeface="ＭＳ Ｐゴシック" charset="0"/>
              </a:rPr>
              <a:t>%</a:t>
            </a:r>
            <a:r>
              <a:rPr lang="en-US">
                <a:solidFill>
                  <a:srgbClr val="990033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>
                <a:latin typeface="Tahoma" charset="0"/>
                <a:ea typeface="ＭＳ Ｐゴシック" charset="0"/>
              </a:rPr>
              <a:t>with the binoculars.</a:t>
            </a:r>
          </a:p>
          <a:p>
            <a:pPr lvl="2">
              <a:buFontTx/>
              <a:buNone/>
            </a:pPr>
            <a:endParaRPr lang="en-US" sz="900">
              <a:latin typeface="Tahoma" charset="0"/>
              <a:ea typeface="ＭＳ Ｐゴシック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John doesn</a:t>
            </a:r>
            <a:r>
              <a:rPr lang="ja-JP" altLang="en-US">
                <a:latin typeface="Tahoma" charset="0"/>
                <a:ea typeface="ＭＳ Ｐゴシック" charset="0"/>
              </a:rPr>
              <a:t>’</a:t>
            </a:r>
            <a:r>
              <a:rPr lang="en-US">
                <a:latin typeface="Tahoma" charset="0"/>
                <a:ea typeface="ＭＳ Ｐゴシック" charset="0"/>
              </a:rPr>
              <a:t>t drink because he</a:t>
            </a:r>
            <a:r>
              <a:rPr lang="ja-JP" altLang="en-US">
                <a:latin typeface="Tahoma" charset="0"/>
                <a:ea typeface="ＭＳ Ｐゴシック" charset="0"/>
              </a:rPr>
              <a:t>’</a:t>
            </a:r>
            <a:r>
              <a:rPr lang="en-US">
                <a:latin typeface="Tahoma" charset="0"/>
                <a:ea typeface="ＭＳ Ｐゴシック" charset="0"/>
              </a:rPr>
              <a:t>s unhappy.</a:t>
            </a: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John doesn</a:t>
            </a:r>
            <a:r>
              <a:rPr lang="ja-JP" altLang="en-US">
                <a:latin typeface="Tahoma" charset="0"/>
                <a:ea typeface="ＭＳ Ｐゴシック" charset="0"/>
              </a:rPr>
              <a:t>’</a:t>
            </a:r>
            <a:r>
              <a:rPr lang="en-US">
                <a:latin typeface="Tahoma" charset="0"/>
                <a:ea typeface="ＭＳ Ｐゴシック" charset="0"/>
              </a:rPr>
              <a:t>t drink</a:t>
            </a:r>
            <a:r>
              <a:rPr lang="en-US">
                <a:solidFill>
                  <a:srgbClr val="990033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 b="1">
                <a:solidFill>
                  <a:srgbClr val="990033"/>
                </a:solidFill>
                <a:latin typeface="Tahoma" charset="0"/>
                <a:ea typeface="ＭＳ Ｐゴシック" charset="0"/>
              </a:rPr>
              <a:t>%</a:t>
            </a:r>
            <a:r>
              <a:rPr lang="en-US">
                <a:solidFill>
                  <a:srgbClr val="990033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>
                <a:latin typeface="Tahoma" charset="0"/>
                <a:ea typeface="ＭＳ Ｐゴシック" charset="0"/>
              </a:rPr>
              <a:t>because he</a:t>
            </a:r>
            <a:r>
              <a:rPr lang="ja-JP" altLang="en-US">
                <a:latin typeface="Tahoma" charset="0"/>
                <a:ea typeface="ＭＳ Ｐゴシック" charset="0"/>
              </a:rPr>
              <a:t>’</a:t>
            </a:r>
            <a:r>
              <a:rPr lang="en-US">
                <a:latin typeface="Tahoma" charset="0"/>
                <a:ea typeface="ＭＳ Ｐゴシック" charset="0"/>
              </a:rPr>
              <a:t>s unhappy.</a:t>
            </a:r>
          </a:p>
          <a:p>
            <a:pPr>
              <a:buFont typeface="Wingdings" charset="0"/>
              <a:buNone/>
            </a:pPr>
            <a:endParaRPr lang="en-US" sz="1000">
              <a:latin typeface="Tahoma" charset="0"/>
            </a:endParaRP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754991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Phrasing sometimes helps disambiguate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848600" cy="4214813"/>
          </a:xfrm>
        </p:spPr>
        <p:txBody>
          <a:bodyPr/>
          <a:lstStyle/>
          <a:p>
            <a:r>
              <a:rPr lang="en-US" b="1">
                <a:latin typeface="Tahoma" charset="0"/>
              </a:rPr>
              <a:t>Temporary ambiguity:</a:t>
            </a:r>
          </a:p>
          <a:p>
            <a:endParaRPr lang="en-US" sz="1000" b="1">
              <a:latin typeface="Tahoma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When Madonna sings the song ...</a:t>
            </a: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 </a:t>
            </a: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563655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Phrasing sometimes helps disambiguate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848600" cy="4214813"/>
          </a:xfrm>
        </p:spPr>
        <p:txBody>
          <a:bodyPr/>
          <a:lstStyle/>
          <a:p>
            <a:r>
              <a:rPr lang="en-US" b="1">
                <a:latin typeface="Tahoma" charset="0"/>
              </a:rPr>
              <a:t>Temporary ambiguity:</a:t>
            </a:r>
          </a:p>
          <a:p>
            <a:endParaRPr lang="en-US" sz="1000" b="1">
              <a:latin typeface="Tahoma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When Madonna sings the song is a hit.</a:t>
            </a: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 </a:t>
            </a: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8471555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Phrasing sometimes helps disambiguate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848600" cy="4214813"/>
          </a:xfrm>
        </p:spPr>
        <p:txBody>
          <a:bodyPr/>
          <a:lstStyle/>
          <a:p>
            <a:r>
              <a:rPr lang="en-US" b="1">
                <a:latin typeface="Tahoma" charset="0"/>
              </a:rPr>
              <a:t>Temporary ambiguity:</a:t>
            </a:r>
          </a:p>
          <a:p>
            <a:endParaRPr lang="en-US" sz="1000" b="1">
              <a:latin typeface="Tahoma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When Madonna sings </a:t>
            </a:r>
            <a:r>
              <a:rPr lang="en-US" b="1">
                <a:solidFill>
                  <a:srgbClr val="990033"/>
                </a:solidFill>
                <a:latin typeface="Tahoma" charset="0"/>
                <a:ea typeface="ＭＳ Ｐゴシック" charset="0"/>
              </a:rPr>
              <a:t>%</a:t>
            </a:r>
            <a:r>
              <a:rPr lang="en-US">
                <a:latin typeface="Tahoma" charset="0"/>
                <a:ea typeface="ＭＳ Ｐゴシック" charset="0"/>
              </a:rPr>
              <a:t> the song is a hit.</a:t>
            </a:r>
          </a:p>
          <a:p>
            <a:pPr lvl="2">
              <a:buFontTx/>
              <a:buNone/>
            </a:pPr>
            <a:endParaRPr lang="en-US">
              <a:latin typeface="Tahoma" charset="0"/>
              <a:ea typeface="ＭＳ Ｐゴシック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When Madonna sings the song </a:t>
            </a:r>
            <a:r>
              <a:rPr lang="en-US" b="1">
                <a:solidFill>
                  <a:srgbClr val="990033"/>
                </a:solidFill>
                <a:latin typeface="Tahoma" charset="0"/>
                <a:ea typeface="ＭＳ Ｐゴシック" charset="0"/>
              </a:rPr>
              <a:t>%</a:t>
            </a:r>
            <a:r>
              <a:rPr lang="en-US">
                <a:latin typeface="Tahoma" charset="0"/>
                <a:ea typeface="ＭＳ Ｐゴシック" charset="0"/>
              </a:rPr>
              <a:t> it</a:t>
            </a:r>
            <a:r>
              <a:rPr lang="ja-JP" altLang="en-US">
                <a:latin typeface="Tahoma" charset="0"/>
                <a:ea typeface="ＭＳ Ｐゴシック" charset="0"/>
              </a:rPr>
              <a:t>’</a:t>
            </a:r>
            <a:r>
              <a:rPr lang="en-US">
                <a:latin typeface="Tahoma" charset="0"/>
                <a:ea typeface="ＭＳ Ｐゴシック" charset="0"/>
              </a:rPr>
              <a:t>s a hit.</a:t>
            </a:r>
          </a:p>
          <a:p>
            <a:pPr lvl="2">
              <a:buFontTx/>
              <a:buNone/>
            </a:pPr>
            <a:endParaRPr lang="en-US">
              <a:latin typeface="Tahoma" charset="0"/>
              <a:ea typeface="ＭＳ Ｐゴシック" charset="0"/>
            </a:endParaRPr>
          </a:p>
          <a:p>
            <a:pPr lvl="2">
              <a:buFontTx/>
              <a:buNone/>
            </a:pPr>
            <a:endParaRPr lang="en-US">
              <a:latin typeface="Tahoma" charset="0"/>
              <a:ea typeface="ＭＳ Ｐゴシック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[from Speer &amp; Kjelgaard (1992)]</a:t>
            </a:r>
          </a:p>
          <a:p>
            <a:pPr lvl="2">
              <a:buFontTx/>
              <a:buNone/>
            </a:pPr>
            <a:endParaRPr lang="en-US">
              <a:latin typeface="Tahoma" charset="0"/>
              <a:ea typeface="ＭＳ Ｐゴシック" charset="0"/>
            </a:endParaRPr>
          </a:p>
          <a:p>
            <a:pPr lvl="2">
              <a:buFontTx/>
              <a:buNone/>
            </a:pPr>
            <a:r>
              <a:rPr lang="en-US">
                <a:latin typeface="Tahoma" charset="0"/>
                <a:ea typeface="ＭＳ Ｐゴシック" charset="0"/>
              </a:rPr>
              <a:t> </a:t>
            </a: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04125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Verdana" charset="0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pic>
        <p:nvPicPr>
          <p:cNvPr id="7475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7848600" cy="541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Rectangle 5"/>
          <p:cNvSpPr>
            <a:spLocks noChangeArrowheads="1"/>
          </p:cNvSpPr>
          <p:nvPr/>
        </p:nvSpPr>
        <p:spPr bwMode="auto">
          <a:xfrm>
            <a:off x="3859213" y="6521450"/>
            <a:ext cx="52847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Figure of Ken Stevens, labels from Peter Ladefoged</a:t>
            </a:r>
            <a:r>
              <a:rPr lang="ja-JP" altLang="en-US"/>
              <a:t>’</a:t>
            </a:r>
            <a:r>
              <a:rPr lang="en-US"/>
              <a:t>s web site</a:t>
            </a:r>
          </a:p>
        </p:txBody>
      </p:sp>
    </p:spTree>
    <p:extLst>
      <p:ext uri="{BB962C8B-B14F-4D97-AF65-F5344CB8AC3E}">
        <p14:creationId xmlns:p14="http://schemas.microsoft.com/office/powerpoint/2010/main" val="4627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Phrasing sometimes helps disambiguate</a:t>
            </a:r>
          </a:p>
        </p:txBody>
      </p:sp>
      <p:sp>
        <p:nvSpPr>
          <p:cNvPr id="79876" name="Rectangle 2"/>
          <p:cNvSpPr>
            <a:spLocks noChangeArrowheads="1"/>
          </p:cNvSpPr>
          <p:nvPr/>
        </p:nvSpPr>
        <p:spPr bwMode="auto">
          <a:xfrm>
            <a:off x="1185863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9874" name="Object 2"/>
          <p:cNvGraphicFramePr>
            <a:graphicFrameLocks noChangeAspect="1"/>
          </p:cNvGraphicFramePr>
          <p:nvPr/>
        </p:nvGraphicFramePr>
        <p:xfrm>
          <a:off x="1066800" y="1524000"/>
          <a:ext cx="6553200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8" name="Chart" r:id="rId6" imgW="4438650" imgH="2419350" progId="Excel.Chart.8">
                  <p:embed/>
                </p:oleObj>
              </mc:Choice>
              <mc:Fallback>
                <p:oleObj name="Chart" r:id="rId6" imgW="4438650" imgH="241935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524000"/>
                        <a:ext cx="6553200" cy="356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2000250" y="4568825"/>
            <a:ext cx="5468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FF"/>
                </a:solidFill>
                <a:latin typeface="Arial" charset="0"/>
              </a:rPr>
              <a:t>I met Mary and Elena</a:t>
            </a:r>
            <a:r>
              <a:rPr lang="ja-JP" altLang="en-US" sz="1800">
                <a:solidFill>
                  <a:srgbClr val="0000FF"/>
                </a:solidFill>
                <a:latin typeface="Arial" charset="0"/>
              </a:rPr>
              <a:t>’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s mother at the mall yesterday</a:t>
            </a: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2278063" y="2574925"/>
            <a:ext cx="2752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Mary &amp; Elena</a:t>
            </a:r>
            <a:r>
              <a:rPr lang="ja-JP" altLang="en-US" sz="2000">
                <a:solidFill>
                  <a:srgbClr val="990033"/>
                </a:solidFill>
                <a:latin typeface="Arial" charset="0"/>
              </a:rPr>
              <a:t>’</a:t>
            </a:r>
            <a:r>
              <a:rPr lang="en-US" sz="2000">
                <a:solidFill>
                  <a:srgbClr val="990033"/>
                </a:solidFill>
                <a:latin typeface="Arial" charset="0"/>
              </a:rPr>
              <a:t>s mother</a:t>
            </a: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5597525" y="2803525"/>
            <a:ext cx="649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mall</a:t>
            </a:r>
          </a:p>
        </p:txBody>
      </p:sp>
      <p:pic>
        <p:nvPicPr>
          <p:cNvPr id="776200" name="684CED64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828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431800" y="5486400"/>
            <a:ext cx="824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One intonation phrase with relatively flat overall pitch range.</a:t>
            </a:r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76552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76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" fill="hold"/>
                                        <p:tgtEl>
                                          <p:spTgt spid="776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620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6200"/>
                </p:tgtEl>
              </p:cMediaNode>
            </p:audi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Phrasing sometimes helps disambiguate</a:t>
            </a:r>
          </a:p>
        </p:txBody>
      </p:sp>
      <p:sp>
        <p:nvSpPr>
          <p:cNvPr id="81924" name="Rectangle 2"/>
          <p:cNvSpPr>
            <a:spLocks noChangeArrowheads="1"/>
          </p:cNvSpPr>
          <p:nvPr/>
        </p:nvSpPr>
        <p:spPr bwMode="auto">
          <a:xfrm>
            <a:off x="1185863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22" name="Object 2"/>
          <p:cNvGraphicFramePr>
            <a:graphicFrameLocks noChangeAspect="1"/>
          </p:cNvGraphicFramePr>
          <p:nvPr/>
        </p:nvGraphicFramePr>
        <p:xfrm>
          <a:off x="1057275" y="1524000"/>
          <a:ext cx="6562725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6" name="Chart" r:id="rId6" imgW="4438650" imgH="2419350" progId="Excel.Chart.8">
                  <p:embed/>
                </p:oleObj>
              </mc:Choice>
              <mc:Fallback>
                <p:oleObj name="Chart" r:id="rId6" imgW="4438650" imgH="241935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1524000"/>
                        <a:ext cx="6562725" cy="357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2000250" y="4568825"/>
            <a:ext cx="5468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FF"/>
                </a:solidFill>
                <a:latin typeface="Arial" charset="0"/>
              </a:rPr>
              <a:t>I met Mary and Elena</a:t>
            </a:r>
            <a:r>
              <a:rPr lang="ja-JP" altLang="en-US" sz="1800">
                <a:solidFill>
                  <a:srgbClr val="0000FF"/>
                </a:solidFill>
                <a:latin typeface="Arial" charset="0"/>
              </a:rPr>
              <a:t>’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s mother at the mall yesterday</a:t>
            </a: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2438400" y="2727325"/>
            <a:ext cx="749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Mary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943600" y="2438400"/>
            <a:ext cx="649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mall</a:t>
            </a:r>
          </a:p>
        </p:txBody>
      </p:sp>
      <p:sp>
        <p:nvSpPr>
          <p:cNvPr id="81928" name="Text Box 8"/>
          <p:cNvSpPr txBox="1">
            <a:spLocks noChangeArrowheads="1"/>
          </p:cNvSpPr>
          <p:nvPr/>
        </p:nvSpPr>
        <p:spPr bwMode="auto">
          <a:xfrm>
            <a:off x="3702050" y="2193925"/>
            <a:ext cx="187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Elena</a:t>
            </a:r>
            <a:r>
              <a:rPr lang="ja-JP" altLang="en-US" sz="2000">
                <a:solidFill>
                  <a:srgbClr val="990033"/>
                </a:solidFill>
                <a:latin typeface="Arial" charset="0"/>
              </a:rPr>
              <a:t>’</a:t>
            </a:r>
            <a:r>
              <a:rPr lang="en-US" sz="2000">
                <a:solidFill>
                  <a:srgbClr val="990033"/>
                </a:solidFill>
                <a:latin typeface="Arial" charset="0"/>
              </a:rPr>
              <a:t>s mother</a:t>
            </a:r>
          </a:p>
        </p:txBody>
      </p:sp>
      <p:pic>
        <p:nvPicPr>
          <p:cNvPr id="777225" name="4DE0DDF7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828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0" name="Text Box 10"/>
          <p:cNvSpPr txBox="1">
            <a:spLocks noChangeArrowheads="1"/>
          </p:cNvSpPr>
          <p:nvPr/>
        </p:nvSpPr>
        <p:spPr bwMode="auto">
          <a:xfrm>
            <a:off x="950913" y="5486400"/>
            <a:ext cx="7199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Separate phrases, with expanded pitch movements.</a:t>
            </a:r>
          </a:p>
        </p:txBody>
      </p:sp>
      <p:sp>
        <p:nvSpPr>
          <p:cNvPr id="81931" name="Rectangle 11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21239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77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" fill="hold"/>
                                        <p:tgtEl>
                                          <p:spTgt spid="777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722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7225"/>
                </p:tgtEl>
              </p:cMediaNode>
            </p:audi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charset="0"/>
              </a:rPr>
              <a:t>Using Intonation in Spoken Language Processing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Clr>
                <a:schemeClr val="tx1"/>
              </a:buClr>
              <a:buFont typeface="Arial" charset="0"/>
              <a:buAutoNum type="arabicParenR"/>
            </a:pPr>
            <a:r>
              <a:rPr lang="en-US" sz="3200" dirty="0">
                <a:solidFill>
                  <a:srgbClr val="A50021"/>
                </a:solidFill>
                <a:latin typeface="Tahoma" charset="0"/>
              </a:rPr>
              <a:t>Prominence/Accent</a:t>
            </a:r>
            <a:r>
              <a:rPr lang="en-US" sz="3200" dirty="0">
                <a:latin typeface="Tahoma" charset="0"/>
              </a:rPr>
              <a:t>: Tells us about focus of utterance</a:t>
            </a:r>
          </a:p>
          <a:p>
            <a:pPr marL="533400" indent="-533400">
              <a:buClr>
                <a:schemeClr val="tx1"/>
              </a:buClr>
              <a:buFont typeface="Arial" charset="0"/>
              <a:buAutoNum type="arabicParenR"/>
            </a:pPr>
            <a:r>
              <a:rPr lang="en-US" sz="3200" dirty="0">
                <a:solidFill>
                  <a:srgbClr val="800000"/>
                </a:solidFill>
                <a:latin typeface="Tahoma" charset="0"/>
              </a:rPr>
              <a:t>Tune: </a:t>
            </a:r>
            <a:r>
              <a:rPr lang="en-US" sz="3200" dirty="0">
                <a:latin typeface="Tahoma" charset="0"/>
              </a:rPr>
              <a:t>whether utterance is question/statement, important for affect extraction</a:t>
            </a:r>
          </a:p>
          <a:p>
            <a:pPr marL="533400" indent="-533400">
              <a:buClr>
                <a:schemeClr val="tx1"/>
              </a:buClr>
              <a:buFont typeface="Arial" charset="0"/>
              <a:buAutoNum type="arabicParenR"/>
            </a:pPr>
            <a:r>
              <a:rPr lang="en-US" sz="3200" dirty="0">
                <a:solidFill>
                  <a:srgbClr val="A50021"/>
                </a:solidFill>
                <a:latin typeface="Tahoma" charset="0"/>
              </a:rPr>
              <a:t>Boundaries</a:t>
            </a:r>
            <a:r>
              <a:rPr lang="en-US" sz="3200" dirty="0">
                <a:latin typeface="Tahoma" charset="0"/>
              </a:rPr>
              <a:t>: can help parsing</a:t>
            </a:r>
          </a:p>
          <a:p>
            <a:pPr marL="533400" indent="-533400"/>
            <a:endParaRPr lang="en-US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805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More phonetic structure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Syllables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Composed of vowels and consonants. Not well defined. Something like a </a:t>
            </a:r>
            <a:r>
              <a:rPr lang="ja-JP" altLang="en-US" sz="2400" dirty="0">
                <a:ea typeface="ＭＳ Ｐゴシック" charset="0"/>
              </a:rPr>
              <a:t>“</a:t>
            </a:r>
            <a:r>
              <a:rPr lang="en-US" sz="2400" dirty="0">
                <a:ea typeface="ＭＳ Ｐゴシック" charset="0"/>
              </a:rPr>
              <a:t>vowel nucleus with some of its surrounding consonants</a:t>
            </a:r>
            <a:r>
              <a:rPr lang="ja-JP" altLang="en-US" sz="2400" dirty="0">
                <a:ea typeface="ＭＳ Ｐゴシック" charset="0"/>
              </a:rPr>
              <a:t>”</a:t>
            </a:r>
            <a:r>
              <a:rPr lang="en-US" sz="1800" dirty="0">
                <a:latin typeface="Tahoma" charset="0"/>
                <a:ea typeface="ＭＳ Ｐゴシック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Tahoma" charset="0"/>
            </a:endParaRPr>
          </a:p>
        </p:txBody>
      </p:sp>
      <p:pic>
        <p:nvPicPr>
          <p:cNvPr id="122885" name="Picture 4" descr="syll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00400"/>
            <a:ext cx="7497763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3777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>
                <a:latin typeface="Verdana" charset="0"/>
              </a:rPr>
              <a:t>More phonetic structure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19200"/>
            <a:ext cx="82296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Stress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Some syllables have more energy than others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Stressed syllables versus unstressed syllables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(an) </a:t>
            </a:r>
            <a:r>
              <a:rPr lang="ja-JP" altLang="en-US" sz="2000" dirty="0">
                <a:ea typeface="ＭＳ Ｐゴシック" charset="0"/>
              </a:rPr>
              <a:t>‘</a:t>
            </a:r>
            <a:r>
              <a:rPr lang="en-US" sz="2000" dirty="0" err="1">
                <a:ea typeface="ＭＳ Ｐゴシック" charset="0"/>
              </a:rPr>
              <a:t>INsult</a:t>
            </a:r>
            <a:r>
              <a:rPr lang="en-US" sz="2000" dirty="0">
                <a:ea typeface="ＭＳ Ｐゴシック" charset="0"/>
              </a:rPr>
              <a:t> vs. (to) in</a:t>
            </a:r>
            <a:r>
              <a:rPr lang="ja-JP" altLang="en-US" sz="2000" dirty="0">
                <a:ea typeface="ＭＳ Ｐゴシック" charset="0"/>
              </a:rPr>
              <a:t>’</a:t>
            </a:r>
            <a:r>
              <a:rPr lang="en-US" sz="2000" dirty="0">
                <a:ea typeface="ＭＳ Ｐゴシック" charset="0"/>
              </a:rPr>
              <a:t>SULT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(an) </a:t>
            </a:r>
            <a:r>
              <a:rPr lang="ja-JP" altLang="en-US" sz="2000" dirty="0">
                <a:ea typeface="ＭＳ Ｐゴシック" charset="0"/>
              </a:rPr>
              <a:t>‘</a:t>
            </a:r>
            <a:r>
              <a:rPr lang="en-US" sz="2000" dirty="0" err="1">
                <a:ea typeface="ＭＳ Ｐゴシック" charset="0"/>
              </a:rPr>
              <a:t>OBject</a:t>
            </a:r>
            <a:r>
              <a:rPr lang="en-US" sz="2000" dirty="0">
                <a:ea typeface="ＭＳ Ｐゴシック" charset="0"/>
              </a:rPr>
              <a:t> vs. (to) </a:t>
            </a:r>
            <a:r>
              <a:rPr lang="en-US" sz="2000" dirty="0" err="1">
                <a:ea typeface="ＭＳ Ｐゴシック" charset="0"/>
              </a:rPr>
              <a:t>ob</a:t>
            </a:r>
            <a:r>
              <a:rPr lang="ja-JP" altLang="en-US" sz="2000" dirty="0">
                <a:ea typeface="ＭＳ Ｐゴシック" charset="0"/>
              </a:rPr>
              <a:t>’</a:t>
            </a:r>
            <a:r>
              <a:rPr lang="en-US" sz="2000" dirty="0">
                <a:ea typeface="ＭＳ Ｐゴシック" charset="0"/>
              </a:rPr>
              <a:t>JECT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Simple model: every multi-syllabic word has one syllable with:</a:t>
            </a:r>
          </a:p>
          <a:p>
            <a:pPr lvl="1">
              <a:lnSpc>
                <a:spcPct val="90000"/>
              </a:lnSpc>
            </a:pPr>
            <a:r>
              <a:rPr lang="ja-JP" altLang="en-US" sz="2000" b="1" dirty="0">
                <a:ea typeface="ＭＳ Ｐゴシック" charset="0"/>
              </a:rPr>
              <a:t>“</a:t>
            </a:r>
            <a:r>
              <a:rPr lang="en-US" sz="2000" b="1" dirty="0">
                <a:ea typeface="ＭＳ Ｐゴシック" charset="0"/>
              </a:rPr>
              <a:t>primary stress</a:t>
            </a:r>
            <a:r>
              <a:rPr lang="ja-JP" altLang="en-US" sz="2000" b="1" dirty="0">
                <a:ea typeface="ＭＳ Ｐゴシック" charset="0"/>
              </a:rPr>
              <a:t>”</a:t>
            </a:r>
            <a:endParaRPr lang="en-US" sz="2000" b="1" dirty="0">
              <a:ea typeface="ＭＳ Ｐゴシック" charset="0"/>
            </a:endParaRPr>
          </a:p>
          <a:p>
            <a:pPr lvl="2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We can represent by using the number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1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on the vowel (and an implicit unmarking on the other vowels)</a:t>
            </a:r>
          </a:p>
          <a:p>
            <a:pPr lvl="2">
              <a:lnSpc>
                <a:spcPct val="90000"/>
              </a:lnSpc>
            </a:pP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table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:  t ey1 b ax l</a:t>
            </a:r>
          </a:p>
          <a:p>
            <a:pPr lvl="2">
              <a:lnSpc>
                <a:spcPct val="90000"/>
              </a:lnSpc>
            </a:pP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machine: m ax </a:t>
            </a:r>
            <a:r>
              <a:rPr lang="en-US" sz="2000" dirty="0" err="1">
                <a:ea typeface="ＭＳ Ｐゴシック" charset="0"/>
              </a:rPr>
              <a:t>sh</a:t>
            </a:r>
            <a:r>
              <a:rPr lang="en-US" sz="2000" dirty="0">
                <a:ea typeface="ＭＳ Ｐゴシック" charset="0"/>
              </a:rPr>
              <a:t> iy1 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Also possible: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secondary stress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, marked with a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2</a:t>
            </a:r>
            <a:r>
              <a:rPr lang="ja-JP" altLang="en-US" sz="2000" dirty="0">
                <a:ea typeface="ＭＳ Ｐゴシック" charset="0"/>
              </a:rPr>
              <a:t>”</a:t>
            </a:r>
            <a:endParaRPr lang="en-US" sz="2000" dirty="0">
              <a:ea typeface="ＭＳ Ｐゴシック" charset="0"/>
            </a:endParaRPr>
          </a:p>
          <a:p>
            <a:pPr lvl="2">
              <a:lnSpc>
                <a:spcPct val="90000"/>
              </a:lnSpc>
            </a:pPr>
            <a:r>
              <a:rPr lang="en-US" sz="1800" dirty="0">
                <a:ea typeface="ＭＳ Ｐゴシック" charset="0"/>
              </a:rPr>
              <a:t>ih-2 n f </a:t>
            </a:r>
            <a:r>
              <a:rPr lang="en-US" sz="1800" dirty="0" err="1">
                <a:ea typeface="ＭＳ Ｐゴシック" charset="0"/>
              </a:rPr>
              <a:t>axr</a:t>
            </a:r>
            <a:r>
              <a:rPr lang="en-US" sz="1800" dirty="0">
                <a:ea typeface="ＭＳ Ｐゴシック" charset="0"/>
              </a:rPr>
              <a:t> m ey-1 </a:t>
            </a:r>
            <a:r>
              <a:rPr lang="en-US" sz="1800" dirty="0" err="1">
                <a:ea typeface="ＭＳ Ｐゴシック" charset="0"/>
              </a:rPr>
              <a:t>sh</a:t>
            </a:r>
            <a:r>
              <a:rPr lang="en-US" sz="1800" dirty="0">
                <a:ea typeface="ＭＳ Ｐゴシック" charset="0"/>
              </a:rPr>
              <a:t> ax 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Third category: </a:t>
            </a:r>
            <a:r>
              <a:rPr lang="en-US" sz="2000" b="1" dirty="0">
                <a:ea typeface="ＭＳ Ｐゴシック" charset="0"/>
              </a:rPr>
              <a:t>reduced</a:t>
            </a:r>
            <a:r>
              <a:rPr lang="en-US" sz="2000" dirty="0">
                <a:ea typeface="ＭＳ Ｐゴシック" charset="0"/>
              </a:rPr>
              <a:t>: schwa:</a:t>
            </a:r>
          </a:p>
          <a:p>
            <a:pPr lvl="2">
              <a:lnSpc>
                <a:spcPct val="90000"/>
              </a:lnSpc>
            </a:pPr>
            <a:r>
              <a:rPr lang="en-US" sz="1800" dirty="0">
                <a:solidFill>
                  <a:srgbClr val="A50021"/>
                </a:solidFill>
                <a:ea typeface="ＭＳ Ｐゴシック" charset="0"/>
              </a:rPr>
              <a:t>ax</a:t>
            </a:r>
          </a:p>
          <a:p>
            <a:pPr lvl="1">
              <a:lnSpc>
                <a:spcPct val="90000"/>
              </a:lnSpc>
            </a:pPr>
            <a:endParaRPr lang="en-US" sz="1600" dirty="0">
              <a:latin typeface="Tahoma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8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153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Verdana" charset="0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pic>
        <p:nvPicPr>
          <p:cNvPr id="126981" name="Picture 4" descr="sy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600"/>
            <a:ext cx="7435850" cy="304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527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USC’s SAIL Lab</a:t>
            </a:r>
            <a:br>
              <a:rPr lang="en-US"/>
            </a:br>
            <a:r>
              <a:rPr lang="en-US" sz="3200"/>
              <a:t>Shri Narayanan</a:t>
            </a:r>
            <a:endParaRPr lang="en-US"/>
          </a:p>
        </p:txBody>
      </p:sp>
      <p:pic>
        <p:nvPicPr>
          <p:cNvPr id="3" name="thesearethemovts.mo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1447800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0297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USC-Soprano-AveMaria.mo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1447800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8977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Tamil</a:t>
            </a:r>
          </a:p>
        </p:txBody>
      </p:sp>
      <p:pic>
        <p:nvPicPr>
          <p:cNvPr id="4" name="tamil.mo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1447800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92341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Larynx and Vocal Folds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The Larynx (voice box)</a:t>
            </a:r>
          </a:p>
          <a:p>
            <a:pPr lvl="1"/>
            <a:r>
              <a:rPr lang="en-US" sz="2800" dirty="0">
                <a:ea typeface="ＭＳ Ｐゴシック" charset="0"/>
              </a:rPr>
              <a:t>A structure made of cartilage and muscle</a:t>
            </a:r>
          </a:p>
          <a:p>
            <a:pPr lvl="1"/>
            <a:r>
              <a:rPr lang="en-US" sz="2800" dirty="0">
                <a:ea typeface="ＭＳ Ｐゴシック" charset="0"/>
              </a:rPr>
              <a:t>Located above the trachea (windpipe) and below the pharynx (throat)</a:t>
            </a:r>
          </a:p>
          <a:p>
            <a:pPr lvl="1"/>
            <a:r>
              <a:rPr lang="en-US" sz="2800" dirty="0">
                <a:ea typeface="ＭＳ Ｐゴシック" charset="0"/>
              </a:rPr>
              <a:t>Contains the vocal folds</a:t>
            </a:r>
          </a:p>
          <a:p>
            <a:pPr lvl="1"/>
            <a:r>
              <a:rPr lang="en-US" sz="2800" dirty="0">
                <a:ea typeface="ＭＳ Ｐゴシック" charset="0"/>
              </a:rPr>
              <a:t>(adjective for larynx: laryngeal)</a:t>
            </a:r>
          </a:p>
          <a:p>
            <a:r>
              <a:rPr lang="en-US" sz="2800" dirty="0"/>
              <a:t>Vocal Folds (older term: vocal cords)</a:t>
            </a:r>
          </a:p>
          <a:p>
            <a:pPr lvl="1"/>
            <a:r>
              <a:rPr lang="en-US" sz="2800" dirty="0">
                <a:ea typeface="ＭＳ Ｐゴシック" charset="0"/>
              </a:rPr>
              <a:t>Two bands of muscle and tissue in the larynx</a:t>
            </a:r>
          </a:p>
          <a:p>
            <a:pPr lvl="1"/>
            <a:r>
              <a:rPr lang="en-US" sz="2800" dirty="0">
                <a:ea typeface="ＭＳ Ｐゴシック" charset="0"/>
              </a:rPr>
              <a:t>Can be set in motion to produce sound (voicing)</a:t>
            </a:r>
          </a:p>
        </p:txBody>
      </p:sp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4100513" y="6521450"/>
            <a:ext cx="50434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Text from slides by Sharon Rose UCSD LING 111 handout</a:t>
            </a:r>
          </a:p>
        </p:txBody>
      </p:sp>
    </p:spTree>
    <p:extLst>
      <p:ext uri="{BB962C8B-B14F-4D97-AF65-F5344CB8AC3E}">
        <p14:creationId xmlns:p14="http://schemas.microsoft.com/office/powerpoint/2010/main" val="1461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The larynx, external structure, from front</a:t>
            </a:r>
          </a:p>
        </p:txBody>
      </p:sp>
      <p:pic>
        <p:nvPicPr>
          <p:cNvPr id="79875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1" b="23431"/>
          <a:stretch>
            <a:fillRect/>
          </a:stretch>
        </p:blipFill>
        <p:spPr>
          <a:noFill/>
        </p:spPr>
      </p:pic>
      <p:sp>
        <p:nvSpPr>
          <p:cNvPr id="79877" name="Rectangle 4"/>
          <p:cNvSpPr>
            <a:spLocks noChangeArrowheads="1"/>
          </p:cNvSpPr>
          <p:nvPr/>
        </p:nvSpPr>
        <p:spPr bwMode="auto">
          <a:xfrm>
            <a:off x="6430963" y="6521450"/>
            <a:ext cx="2713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Figure thnx to John Coleman!!</a:t>
            </a:r>
          </a:p>
        </p:txBody>
      </p:sp>
    </p:spTree>
    <p:extLst>
      <p:ext uri="{BB962C8B-B14F-4D97-AF65-F5344CB8AC3E}">
        <p14:creationId xmlns:p14="http://schemas.microsoft.com/office/powerpoint/2010/main" val="202797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Vertical slice through larynx, as seen from back</a:t>
            </a:r>
          </a:p>
        </p:txBody>
      </p:sp>
      <p:pic>
        <p:nvPicPr>
          <p:cNvPr id="81923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75" b="34475"/>
          <a:stretch>
            <a:fillRect/>
          </a:stretch>
        </p:blipFill>
        <p:spPr>
          <a:noFill/>
        </p:spPr>
      </p:pic>
      <p:sp>
        <p:nvSpPr>
          <p:cNvPr id="81925" name="Rectangle 3"/>
          <p:cNvSpPr>
            <a:spLocks noChangeArrowheads="1"/>
          </p:cNvSpPr>
          <p:nvPr/>
        </p:nvSpPr>
        <p:spPr bwMode="auto">
          <a:xfrm>
            <a:off x="6430963" y="6521450"/>
            <a:ext cx="2713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Figure thnx to John Coleman!!</a:t>
            </a:r>
          </a:p>
        </p:txBody>
      </p:sp>
    </p:spTree>
    <p:extLst>
      <p:ext uri="{BB962C8B-B14F-4D97-AF65-F5344CB8AC3E}">
        <p14:creationId xmlns:p14="http://schemas.microsoft.com/office/powerpoint/2010/main" val="8999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Voicing:</a:t>
            </a:r>
          </a:p>
        </p:txBody>
      </p:sp>
      <p:pic>
        <p:nvPicPr>
          <p:cNvPr id="83971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24000"/>
            <a:ext cx="3438525" cy="4724400"/>
          </a:xfrm>
          <a:noFill/>
        </p:spPr>
      </p:pic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3657600" y="1752600"/>
            <a:ext cx="54864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Times" charset="0"/>
              <a:buChar char="•"/>
            </a:pPr>
            <a:r>
              <a:rPr lang="en-US" sz="2400" dirty="0">
                <a:latin typeface="Calibri"/>
                <a:cs typeface="Calibri"/>
              </a:rPr>
              <a:t>Air comes up from lungs</a:t>
            </a:r>
          </a:p>
          <a:p>
            <a:pPr>
              <a:buFont typeface="Times" charset="0"/>
              <a:buChar char="•"/>
            </a:pPr>
            <a:r>
              <a:rPr lang="en-US" sz="2400" dirty="0">
                <a:latin typeface="Calibri"/>
                <a:cs typeface="Calibri"/>
              </a:rPr>
              <a:t>Forces its way through vocal cords, pushing open (2,3,4)</a:t>
            </a:r>
          </a:p>
          <a:p>
            <a:pPr>
              <a:buFont typeface="Times" charset="0"/>
              <a:buChar char="•"/>
            </a:pPr>
            <a:r>
              <a:rPr lang="en-US" sz="2400" dirty="0">
                <a:latin typeface="Calibri"/>
                <a:cs typeface="Calibri"/>
              </a:rPr>
              <a:t>This causes air pressure in glottis to fall, since:</a:t>
            </a:r>
          </a:p>
          <a:p>
            <a:pPr lvl="1">
              <a:buFont typeface="Times" charset="0"/>
              <a:buChar char="•"/>
            </a:pPr>
            <a:r>
              <a:rPr lang="en-US" sz="2400" dirty="0">
                <a:latin typeface="Calibri"/>
                <a:cs typeface="Calibri"/>
              </a:rPr>
              <a:t> when gas runs through constricted passage, its velocity increases (</a:t>
            </a:r>
            <a:r>
              <a:rPr lang="en-US" sz="2400" b="1" dirty="0" err="1">
                <a:latin typeface="Calibri"/>
                <a:cs typeface="Calibri"/>
              </a:rPr>
              <a:t>Venturi</a:t>
            </a:r>
            <a:r>
              <a:rPr lang="en-US" sz="2400" b="1" dirty="0">
                <a:latin typeface="Calibri"/>
                <a:cs typeface="Calibri"/>
              </a:rPr>
              <a:t> tube effect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  <a:p>
            <a:pPr lvl="1">
              <a:buFont typeface="Times" charset="0"/>
              <a:buChar char="•"/>
            </a:pPr>
            <a:r>
              <a:rPr lang="en-US" sz="2400" dirty="0">
                <a:latin typeface="Calibri"/>
                <a:cs typeface="Calibri"/>
              </a:rPr>
              <a:t> this increase in velocity results in a drop in pressure (</a:t>
            </a:r>
            <a:r>
              <a:rPr lang="en-US" sz="2400" b="1" dirty="0">
                <a:latin typeface="Calibri"/>
                <a:cs typeface="Calibri"/>
              </a:rPr>
              <a:t>Bernoulli principle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  <a:p>
            <a:pPr>
              <a:buFont typeface="Times" charset="0"/>
              <a:buChar char="•"/>
            </a:pPr>
            <a:r>
              <a:rPr lang="en-US" sz="2400" dirty="0">
                <a:latin typeface="Calibri"/>
                <a:cs typeface="Calibri"/>
              </a:rPr>
              <a:t>Because of drop in pressure, vocal cords snap together again (6-10)</a:t>
            </a:r>
          </a:p>
          <a:p>
            <a:pPr>
              <a:buFont typeface="Times" charset="0"/>
              <a:buChar char="•"/>
            </a:pPr>
            <a:r>
              <a:rPr lang="en-US" sz="2400" dirty="0">
                <a:latin typeface="Calibri"/>
                <a:cs typeface="Calibri"/>
              </a:rPr>
              <a:t>Single cycle: ~1/100 of a second.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3974" name="Rectangle 7"/>
          <p:cNvSpPr>
            <a:spLocks noChangeArrowheads="1"/>
          </p:cNvSpPr>
          <p:nvPr/>
        </p:nvSpPr>
        <p:spPr bwMode="auto">
          <a:xfrm>
            <a:off x="5330825" y="6521450"/>
            <a:ext cx="3813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Figure &amp; text from John Coleman</a:t>
            </a:r>
            <a:r>
              <a:rPr lang="ja-JP" altLang="en-US" i="1"/>
              <a:t>’</a:t>
            </a:r>
            <a:r>
              <a:rPr lang="en-US" i="1"/>
              <a:t>s web site</a:t>
            </a:r>
          </a:p>
        </p:txBody>
      </p:sp>
    </p:spTree>
    <p:extLst>
      <p:ext uri="{BB962C8B-B14F-4D97-AF65-F5344CB8AC3E}">
        <p14:creationId xmlns:p14="http://schemas.microsoft.com/office/powerpoint/2010/main" val="15374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Voicelessness</a:t>
            </a:r>
          </a:p>
        </p:txBody>
      </p:sp>
      <p:sp>
        <p:nvSpPr>
          <p:cNvPr id="86019" name="Rectangle 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When vocal cords are open, air passes through unobstructed</a:t>
            </a:r>
          </a:p>
          <a:p>
            <a:r>
              <a:rPr lang="en-US" sz="2800" dirty="0"/>
              <a:t>Voiceless sounds: p/t/k/s/f/</a:t>
            </a:r>
            <a:r>
              <a:rPr lang="en-US" sz="2800" dirty="0" err="1"/>
              <a:t>sh</a:t>
            </a:r>
            <a:r>
              <a:rPr lang="en-US" sz="2800" dirty="0"/>
              <a:t>/</a:t>
            </a:r>
            <a:r>
              <a:rPr lang="en-US" sz="2800" dirty="0" err="1"/>
              <a:t>th</a:t>
            </a:r>
            <a:r>
              <a:rPr lang="en-US" sz="2800" dirty="0"/>
              <a:t>/</a:t>
            </a:r>
            <a:r>
              <a:rPr lang="en-US" sz="2800" dirty="0" err="1"/>
              <a:t>ch</a:t>
            </a:r>
            <a:endParaRPr lang="en-US" sz="2800" dirty="0"/>
          </a:p>
          <a:p>
            <a:r>
              <a:rPr lang="en-US" sz="2800" dirty="0"/>
              <a:t>If the air moves very quickly, the turbulence causes a different kind of phonation: </a:t>
            </a:r>
            <a:r>
              <a:rPr lang="en-US" sz="2800" dirty="0">
                <a:solidFill>
                  <a:srgbClr val="A50021"/>
                </a:solidFill>
              </a:rPr>
              <a:t>whisper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649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Out after lecture today. Due in 1 week</a:t>
            </a:r>
          </a:p>
          <a:p>
            <a:r>
              <a:rPr lang="en-US" dirty="0"/>
              <a:t>PDF handout linked on website syllabus</a:t>
            </a:r>
          </a:p>
          <a:p>
            <a:r>
              <a:rPr lang="en-US" dirty="0"/>
              <a:t>You’ll need to download PRAAT; details are in the homework.</a:t>
            </a:r>
          </a:p>
        </p:txBody>
      </p:sp>
    </p:spTree>
    <p:extLst>
      <p:ext uri="{BB962C8B-B14F-4D97-AF65-F5344CB8AC3E}">
        <p14:creationId xmlns:p14="http://schemas.microsoft.com/office/powerpoint/2010/main" val="1508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305800" cy="1143000"/>
          </a:xfrm>
        </p:spPr>
        <p:txBody>
          <a:bodyPr/>
          <a:lstStyle/>
          <a:p>
            <a:r>
              <a:rPr lang="en-US">
                <a:latin typeface="Verdana" charset="0"/>
              </a:rPr>
              <a:t>Vocal folds open during breathing</a:t>
            </a:r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57400"/>
            <a:ext cx="39624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3559175" y="6521450"/>
            <a:ext cx="5584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From Mark Liberman</a:t>
            </a:r>
            <a:r>
              <a:rPr lang="ja-JP" altLang="en-US"/>
              <a:t>’</a:t>
            </a:r>
            <a:r>
              <a:rPr lang="en-US"/>
              <a:t>s web site, from Ultimate Visual Dictionary</a:t>
            </a:r>
          </a:p>
        </p:txBody>
      </p:sp>
    </p:spTree>
    <p:extLst>
      <p:ext uri="{BB962C8B-B14F-4D97-AF65-F5344CB8AC3E}">
        <p14:creationId xmlns:p14="http://schemas.microsoft.com/office/powerpoint/2010/main" val="13971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Vocal Fold Vibration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6324600" y="6248400"/>
            <a:ext cx="2492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UCLA Phonetics Lab 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059940"/>
            <a:ext cx="1943100" cy="35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Consonants and Vowels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A50021"/>
                </a:solidFill>
              </a:rPr>
              <a:t>Consonants</a:t>
            </a:r>
            <a:r>
              <a:rPr lang="en-US" sz="3200" dirty="0"/>
              <a:t>: phonetically, sounds with audible noise produced by a constriction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A50021"/>
                </a:solidFill>
              </a:rPr>
              <a:t>Vowels</a:t>
            </a:r>
            <a:r>
              <a:rPr lang="en-US" sz="3200" dirty="0"/>
              <a:t>: phonetically, sounds with no audible noise produced by a constriction</a:t>
            </a:r>
          </a:p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dirty="0"/>
              <a:t>(it’s more complicated than this, since we have to consider syllabic function, but this will do for now)</a:t>
            </a:r>
          </a:p>
          <a:p>
            <a:pPr>
              <a:lnSpc>
                <a:spcPct val="90000"/>
              </a:lnSpc>
            </a:pPr>
            <a:endParaRPr lang="en-US" dirty="0">
              <a:latin typeface="Tahoma" charset="0"/>
            </a:endParaRPr>
          </a:p>
        </p:txBody>
      </p:sp>
      <p:sp>
        <p:nvSpPr>
          <p:cNvPr id="92165" name="Rectangle 4"/>
          <p:cNvSpPr>
            <a:spLocks noChangeArrowheads="1"/>
          </p:cNvSpPr>
          <p:nvPr/>
        </p:nvSpPr>
        <p:spPr bwMode="auto">
          <a:xfrm>
            <a:off x="5791200" y="6521450"/>
            <a:ext cx="2954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Text  adapted from John Coleman</a:t>
            </a:r>
          </a:p>
        </p:txBody>
      </p:sp>
    </p:spTree>
    <p:extLst>
      <p:ext uri="{BB962C8B-B14F-4D97-AF65-F5344CB8AC3E}">
        <p14:creationId xmlns:p14="http://schemas.microsoft.com/office/powerpoint/2010/main" val="12593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Place of Articulation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Consonants are classified according to the location where the airflow is most constricted.</a:t>
            </a:r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A50021"/>
                </a:solidFill>
              </a:rPr>
              <a:t>place of articulation</a:t>
            </a:r>
          </a:p>
          <a:p>
            <a:r>
              <a:rPr lang="en-US" sz="2800" dirty="0"/>
              <a:t>Three major kinds of place articulation:</a:t>
            </a:r>
          </a:p>
          <a:p>
            <a:pPr lvl="1"/>
            <a:r>
              <a:rPr lang="en-US" sz="2800" b="1" dirty="0">
                <a:ea typeface="ＭＳ Ｐゴシック" charset="0"/>
              </a:rPr>
              <a:t>Labial</a:t>
            </a:r>
            <a:r>
              <a:rPr lang="en-US" sz="2800" dirty="0">
                <a:ea typeface="ＭＳ Ｐゴシック" charset="0"/>
              </a:rPr>
              <a:t> (with lips)</a:t>
            </a:r>
          </a:p>
          <a:p>
            <a:pPr lvl="1"/>
            <a:r>
              <a:rPr lang="en-US" sz="2800" b="1" dirty="0">
                <a:ea typeface="ＭＳ Ｐゴシック" charset="0"/>
              </a:rPr>
              <a:t>Coronal</a:t>
            </a:r>
            <a:r>
              <a:rPr lang="en-US" sz="2800" dirty="0">
                <a:ea typeface="ＭＳ Ｐゴシック" charset="0"/>
              </a:rPr>
              <a:t> (using tip or blade of tongue)</a:t>
            </a:r>
          </a:p>
          <a:p>
            <a:pPr lvl="1"/>
            <a:r>
              <a:rPr lang="en-US" sz="2800" b="1" dirty="0">
                <a:ea typeface="ＭＳ Ｐゴシック" charset="0"/>
              </a:rPr>
              <a:t>Dorsal</a:t>
            </a:r>
            <a:r>
              <a:rPr lang="en-US" sz="2800" dirty="0">
                <a:ea typeface="ＭＳ Ｐゴシック" charset="0"/>
              </a:rPr>
              <a:t> (using back of tongue)</a:t>
            </a:r>
          </a:p>
        </p:txBody>
      </p:sp>
    </p:spTree>
    <p:extLst>
      <p:ext uri="{BB962C8B-B14F-4D97-AF65-F5344CB8AC3E}">
        <p14:creationId xmlns:p14="http://schemas.microsoft.com/office/powerpoint/2010/main" val="13746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>
                <a:latin typeface="Verdana" charset="0"/>
              </a:rPr>
              <a:t>Places of articulation</a:t>
            </a:r>
          </a:p>
        </p:txBody>
      </p:sp>
      <p:pic>
        <p:nvPicPr>
          <p:cNvPr id="962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23119" r="67188" b="18817"/>
          <a:stretch>
            <a:fillRect/>
          </a:stretch>
        </p:blipFill>
        <p:spPr bwMode="auto">
          <a:xfrm>
            <a:off x="2463800" y="1143000"/>
            <a:ext cx="3632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96261" name="Group 7"/>
          <p:cNvGrpSpPr>
            <a:grpSpLocks/>
          </p:cNvGrpSpPr>
          <p:nvPr/>
        </p:nvGrpSpPr>
        <p:grpSpPr bwMode="auto">
          <a:xfrm>
            <a:off x="1600200" y="2971800"/>
            <a:ext cx="1447800" cy="609600"/>
            <a:chOff x="1008" y="1872"/>
            <a:chExt cx="912" cy="384"/>
          </a:xfrm>
        </p:grpSpPr>
        <p:sp>
          <p:nvSpPr>
            <p:cNvPr id="96284" name="Text Box 8"/>
            <p:cNvSpPr txBox="1">
              <a:spLocks noChangeArrowheads="1"/>
            </p:cNvSpPr>
            <p:nvPr/>
          </p:nvSpPr>
          <p:spPr bwMode="auto">
            <a:xfrm>
              <a:off x="1008" y="1968"/>
              <a:ext cx="5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labial</a:t>
              </a:r>
            </a:p>
          </p:txBody>
        </p:sp>
        <p:sp>
          <p:nvSpPr>
            <p:cNvPr id="96285" name="Line 9"/>
            <p:cNvSpPr>
              <a:spLocks noChangeShapeType="1"/>
            </p:cNvSpPr>
            <p:nvPr/>
          </p:nvSpPr>
          <p:spPr bwMode="auto">
            <a:xfrm flipV="1">
              <a:off x="1584" y="1872"/>
              <a:ext cx="240" cy="24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286" name="Line 10"/>
            <p:cNvSpPr>
              <a:spLocks noChangeShapeType="1"/>
            </p:cNvSpPr>
            <p:nvPr/>
          </p:nvSpPr>
          <p:spPr bwMode="auto">
            <a:xfrm>
              <a:off x="1584" y="2112"/>
              <a:ext cx="336" cy="4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262" name="Group 11"/>
          <p:cNvGrpSpPr>
            <a:grpSpLocks/>
          </p:cNvGrpSpPr>
          <p:nvPr/>
        </p:nvGrpSpPr>
        <p:grpSpPr bwMode="auto">
          <a:xfrm>
            <a:off x="1828800" y="2057400"/>
            <a:ext cx="1447800" cy="914400"/>
            <a:chOff x="1152" y="1296"/>
            <a:chExt cx="912" cy="576"/>
          </a:xfrm>
        </p:grpSpPr>
        <p:sp>
          <p:nvSpPr>
            <p:cNvPr id="96282" name="Text Box 12"/>
            <p:cNvSpPr txBox="1">
              <a:spLocks noChangeArrowheads="1"/>
            </p:cNvSpPr>
            <p:nvPr/>
          </p:nvSpPr>
          <p:spPr bwMode="auto">
            <a:xfrm>
              <a:off x="1152" y="1296"/>
              <a:ext cx="6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dental</a:t>
              </a:r>
            </a:p>
          </p:txBody>
        </p:sp>
        <p:sp>
          <p:nvSpPr>
            <p:cNvPr id="96283" name="Line 13"/>
            <p:cNvSpPr>
              <a:spLocks noChangeShapeType="1"/>
            </p:cNvSpPr>
            <p:nvPr/>
          </p:nvSpPr>
          <p:spPr bwMode="auto">
            <a:xfrm>
              <a:off x="1488" y="1536"/>
              <a:ext cx="576" cy="336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263" name="Group 14"/>
          <p:cNvGrpSpPr>
            <a:grpSpLocks/>
          </p:cNvGrpSpPr>
          <p:nvPr/>
        </p:nvGrpSpPr>
        <p:grpSpPr bwMode="auto">
          <a:xfrm>
            <a:off x="3048000" y="1676400"/>
            <a:ext cx="1284288" cy="1219200"/>
            <a:chOff x="1920" y="1056"/>
            <a:chExt cx="809" cy="768"/>
          </a:xfrm>
        </p:grpSpPr>
        <p:sp>
          <p:nvSpPr>
            <p:cNvPr id="96280" name="Text Box 15"/>
            <p:cNvSpPr txBox="1">
              <a:spLocks noChangeArrowheads="1"/>
            </p:cNvSpPr>
            <p:nvPr/>
          </p:nvSpPr>
          <p:spPr bwMode="auto">
            <a:xfrm>
              <a:off x="1920" y="1056"/>
              <a:ext cx="8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alveolar</a:t>
              </a:r>
            </a:p>
          </p:txBody>
        </p:sp>
        <p:sp>
          <p:nvSpPr>
            <p:cNvPr id="96281" name="Line 16"/>
            <p:cNvSpPr>
              <a:spLocks noChangeShapeType="1"/>
            </p:cNvSpPr>
            <p:nvPr/>
          </p:nvSpPr>
          <p:spPr bwMode="auto">
            <a:xfrm>
              <a:off x="2208" y="1296"/>
              <a:ext cx="0" cy="52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264" name="Group 17"/>
          <p:cNvGrpSpPr>
            <a:grpSpLocks/>
          </p:cNvGrpSpPr>
          <p:nvPr/>
        </p:nvGrpSpPr>
        <p:grpSpPr bwMode="auto">
          <a:xfrm>
            <a:off x="4038600" y="1828800"/>
            <a:ext cx="3505200" cy="762000"/>
            <a:chOff x="2544" y="1152"/>
            <a:chExt cx="2208" cy="480"/>
          </a:xfrm>
        </p:grpSpPr>
        <p:sp>
          <p:nvSpPr>
            <p:cNvPr id="96278" name="Text Box 18"/>
            <p:cNvSpPr txBox="1">
              <a:spLocks noChangeArrowheads="1"/>
            </p:cNvSpPr>
            <p:nvPr/>
          </p:nvSpPr>
          <p:spPr bwMode="auto">
            <a:xfrm>
              <a:off x="2784" y="1152"/>
              <a:ext cx="19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post-alveolar/palatal</a:t>
              </a:r>
            </a:p>
          </p:txBody>
        </p:sp>
        <p:sp>
          <p:nvSpPr>
            <p:cNvPr id="96279" name="Line 19"/>
            <p:cNvSpPr>
              <a:spLocks noChangeShapeType="1"/>
            </p:cNvSpPr>
            <p:nvPr/>
          </p:nvSpPr>
          <p:spPr bwMode="auto">
            <a:xfrm flipH="1">
              <a:off x="2544" y="1392"/>
              <a:ext cx="912" cy="24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265" name="Group 20"/>
          <p:cNvGrpSpPr>
            <a:grpSpLocks/>
          </p:cNvGrpSpPr>
          <p:nvPr/>
        </p:nvGrpSpPr>
        <p:grpSpPr bwMode="auto">
          <a:xfrm>
            <a:off x="4953000" y="2362200"/>
            <a:ext cx="1571625" cy="457200"/>
            <a:chOff x="3120" y="1488"/>
            <a:chExt cx="990" cy="288"/>
          </a:xfrm>
        </p:grpSpPr>
        <p:sp>
          <p:nvSpPr>
            <p:cNvPr id="96276" name="Text Box 21"/>
            <p:cNvSpPr txBox="1">
              <a:spLocks noChangeArrowheads="1"/>
            </p:cNvSpPr>
            <p:nvPr/>
          </p:nvSpPr>
          <p:spPr bwMode="auto">
            <a:xfrm>
              <a:off x="3552" y="1488"/>
              <a:ext cx="5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velar</a:t>
              </a:r>
            </a:p>
          </p:txBody>
        </p:sp>
        <p:sp>
          <p:nvSpPr>
            <p:cNvPr id="96277" name="Line 22"/>
            <p:cNvSpPr>
              <a:spLocks noChangeShapeType="1"/>
            </p:cNvSpPr>
            <p:nvPr/>
          </p:nvSpPr>
          <p:spPr bwMode="auto">
            <a:xfrm flipH="1">
              <a:off x="3120" y="1632"/>
              <a:ext cx="432" cy="4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266" name="Group 23"/>
          <p:cNvGrpSpPr>
            <a:grpSpLocks/>
          </p:cNvGrpSpPr>
          <p:nvPr/>
        </p:nvGrpSpPr>
        <p:grpSpPr bwMode="auto">
          <a:xfrm>
            <a:off x="5334000" y="2819400"/>
            <a:ext cx="1676400" cy="457200"/>
            <a:chOff x="3360" y="1776"/>
            <a:chExt cx="1056" cy="288"/>
          </a:xfrm>
        </p:grpSpPr>
        <p:sp>
          <p:nvSpPr>
            <p:cNvPr id="96274" name="Text Box 24"/>
            <p:cNvSpPr txBox="1">
              <a:spLocks noChangeArrowheads="1"/>
            </p:cNvSpPr>
            <p:nvPr/>
          </p:nvSpPr>
          <p:spPr bwMode="auto">
            <a:xfrm>
              <a:off x="3764" y="1776"/>
              <a:ext cx="6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uvular</a:t>
              </a:r>
            </a:p>
          </p:txBody>
        </p:sp>
        <p:sp>
          <p:nvSpPr>
            <p:cNvPr id="96275" name="Line 25"/>
            <p:cNvSpPr>
              <a:spLocks noChangeShapeType="1"/>
            </p:cNvSpPr>
            <p:nvPr/>
          </p:nvSpPr>
          <p:spPr bwMode="auto">
            <a:xfrm flipH="1">
              <a:off x="3360" y="1920"/>
              <a:ext cx="432" cy="4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267" name="Group 26"/>
          <p:cNvGrpSpPr>
            <a:grpSpLocks/>
          </p:cNvGrpSpPr>
          <p:nvPr/>
        </p:nvGrpSpPr>
        <p:grpSpPr bwMode="auto">
          <a:xfrm>
            <a:off x="5486400" y="3429000"/>
            <a:ext cx="2168525" cy="457200"/>
            <a:chOff x="3456" y="2160"/>
            <a:chExt cx="1366" cy="288"/>
          </a:xfrm>
        </p:grpSpPr>
        <p:sp>
          <p:nvSpPr>
            <p:cNvPr id="96272" name="Text Box 27"/>
            <p:cNvSpPr txBox="1">
              <a:spLocks noChangeArrowheads="1"/>
            </p:cNvSpPr>
            <p:nvPr/>
          </p:nvSpPr>
          <p:spPr bwMode="auto">
            <a:xfrm>
              <a:off x="3744" y="2160"/>
              <a:ext cx="107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pharyngeal</a:t>
              </a:r>
            </a:p>
          </p:txBody>
        </p:sp>
        <p:sp>
          <p:nvSpPr>
            <p:cNvPr id="96273" name="Line 28"/>
            <p:cNvSpPr>
              <a:spLocks noChangeShapeType="1"/>
            </p:cNvSpPr>
            <p:nvPr/>
          </p:nvSpPr>
          <p:spPr bwMode="auto">
            <a:xfrm flipH="1">
              <a:off x="3456" y="2304"/>
              <a:ext cx="288" cy="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268" name="Group 29"/>
          <p:cNvGrpSpPr>
            <a:grpSpLocks/>
          </p:cNvGrpSpPr>
          <p:nvPr/>
        </p:nvGrpSpPr>
        <p:grpSpPr bwMode="auto">
          <a:xfrm>
            <a:off x="5257800" y="4267200"/>
            <a:ext cx="3352800" cy="1143000"/>
            <a:chOff x="3312" y="2688"/>
            <a:chExt cx="2112" cy="720"/>
          </a:xfrm>
        </p:grpSpPr>
        <p:sp>
          <p:nvSpPr>
            <p:cNvPr id="96270" name="Text Box 30"/>
            <p:cNvSpPr txBox="1">
              <a:spLocks noChangeArrowheads="1"/>
            </p:cNvSpPr>
            <p:nvPr/>
          </p:nvSpPr>
          <p:spPr bwMode="auto">
            <a:xfrm>
              <a:off x="3821" y="2688"/>
              <a:ext cx="16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laryngeal/glottal</a:t>
              </a:r>
            </a:p>
          </p:txBody>
        </p:sp>
        <p:sp>
          <p:nvSpPr>
            <p:cNvPr id="96271" name="Line 31"/>
            <p:cNvSpPr>
              <a:spLocks noChangeShapeType="1"/>
            </p:cNvSpPr>
            <p:nvPr/>
          </p:nvSpPr>
          <p:spPr bwMode="auto">
            <a:xfrm flipH="1">
              <a:off x="3312" y="2832"/>
              <a:ext cx="528" cy="576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6269" name="Rectangle 32"/>
          <p:cNvSpPr>
            <a:spLocks noChangeArrowheads="1"/>
          </p:cNvSpPr>
          <p:nvPr/>
        </p:nvSpPr>
        <p:spPr bwMode="auto">
          <a:xfrm>
            <a:off x="2438400" y="6521450"/>
            <a:ext cx="292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Figure thanks to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47295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563561"/>
          </a:xfrm>
        </p:spPr>
        <p:txBody>
          <a:bodyPr/>
          <a:lstStyle/>
          <a:p>
            <a:r>
              <a:rPr lang="en-US" dirty="0">
                <a:latin typeface="Verdana" charset="0"/>
              </a:rPr>
              <a:t>Coronal place</a:t>
            </a:r>
          </a:p>
        </p:txBody>
      </p:sp>
      <p:pic>
        <p:nvPicPr>
          <p:cNvPr id="983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23119" r="67188" b="18817"/>
          <a:stretch>
            <a:fillRect/>
          </a:stretch>
        </p:blipFill>
        <p:spPr bwMode="auto">
          <a:xfrm>
            <a:off x="2463800" y="1143000"/>
            <a:ext cx="3632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98309" name="Group 8"/>
          <p:cNvGrpSpPr>
            <a:grpSpLocks/>
          </p:cNvGrpSpPr>
          <p:nvPr/>
        </p:nvGrpSpPr>
        <p:grpSpPr bwMode="auto">
          <a:xfrm>
            <a:off x="1828800" y="2057400"/>
            <a:ext cx="1447800" cy="914400"/>
            <a:chOff x="1152" y="1296"/>
            <a:chExt cx="912" cy="576"/>
          </a:xfrm>
        </p:grpSpPr>
        <p:sp>
          <p:nvSpPr>
            <p:cNvPr id="98318" name="Text Box 9"/>
            <p:cNvSpPr txBox="1">
              <a:spLocks noChangeArrowheads="1"/>
            </p:cNvSpPr>
            <p:nvPr/>
          </p:nvSpPr>
          <p:spPr bwMode="auto">
            <a:xfrm>
              <a:off x="1152" y="1296"/>
              <a:ext cx="6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dental</a:t>
              </a:r>
            </a:p>
          </p:txBody>
        </p:sp>
        <p:sp>
          <p:nvSpPr>
            <p:cNvPr id="98319" name="Line 10"/>
            <p:cNvSpPr>
              <a:spLocks noChangeShapeType="1"/>
            </p:cNvSpPr>
            <p:nvPr/>
          </p:nvSpPr>
          <p:spPr bwMode="auto">
            <a:xfrm>
              <a:off x="1488" y="1536"/>
              <a:ext cx="576" cy="336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310" name="Group 11"/>
          <p:cNvGrpSpPr>
            <a:grpSpLocks/>
          </p:cNvGrpSpPr>
          <p:nvPr/>
        </p:nvGrpSpPr>
        <p:grpSpPr bwMode="auto">
          <a:xfrm>
            <a:off x="3048000" y="1676400"/>
            <a:ext cx="1284288" cy="1219200"/>
            <a:chOff x="1920" y="1056"/>
            <a:chExt cx="809" cy="768"/>
          </a:xfrm>
        </p:grpSpPr>
        <p:sp>
          <p:nvSpPr>
            <p:cNvPr id="98316" name="Text Box 12"/>
            <p:cNvSpPr txBox="1">
              <a:spLocks noChangeArrowheads="1"/>
            </p:cNvSpPr>
            <p:nvPr/>
          </p:nvSpPr>
          <p:spPr bwMode="auto">
            <a:xfrm>
              <a:off x="1920" y="1056"/>
              <a:ext cx="8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alveolar</a:t>
              </a:r>
            </a:p>
          </p:txBody>
        </p:sp>
        <p:sp>
          <p:nvSpPr>
            <p:cNvPr id="98317" name="Line 13"/>
            <p:cNvSpPr>
              <a:spLocks noChangeShapeType="1"/>
            </p:cNvSpPr>
            <p:nvPr/>
          </p:nvSpPr>
          <p:spPr bwMode="auto">
            <a:xfrm>
              <a:off x="2208" y="1296"/>
              <a:ext cx="0" cy="52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311" name="Group 14"/>
          <p:cNvGrpSpPr>
            <a:grpSpLocks/>
          </p:cNvGrpSpPr>
          <p:nvPr/>
        </p:nvGrpSpPr>
        <p:grpSpPr bwMode="auto">
          <a:xfrm>
            <a:off x="4038600" y="1828800"/>
            <a:ext cx="3505200" cy="762000"/>
            <a:chOff x="2544" y="1152"/>
            <a:chExt cx="2208" cy="480"/>
          </a:xfrm>
        </p:grpSpPr>
        <p:sp>
          <p:nvSpPr>
            <p:cNvPr id="98314" name="Text Box 15"/>
            <p:cNvSpPr txBox="1">
              <a:spLocks noChangeArrowheads="1"/>
            </p:cNvSpPr>
            <p:nvPr/>
          </p:nvSpPr>
          <p:spPr bwMode="auto">
            <a:xfrm>
              <a:off x="2784" y="1152"/>
              <a:ext cx="19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post-alveolar/palatal</a:t>
              </a:r>
            </a:p>
          </p:txBody>
        </p:sp>
        <p:sp>
          <p:nvSpPr>
            <p:cNvPr id="98315" name="Line 16"/>
            <p:cNvSpPr>
              <a:spLocks noChangeShapeType="1"/>
            </p:cNvSpPr>
            <p:nvPr/>
          </p:nvSpPr>
          <p:spPr bwMode="auto">
            <a:xfrm flipH="1">
              <a:off x="2544" y="1392"/>
              <a:ext cx="912" cy="24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12" name="Rectangle 29"/>
          <p:cNvSpPr>
            <a:spLocks noChangeArrowheads="1"/>
          </p:cNvSpPr>
          <p:nvPr/>
        </p:nvSpPr>
        <p:spPr bwMode="auto">
          <a:xfrm>
            <a:off x="6037263" y="6310313"/>
            <a:ext cx="292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Figure thanks to Jennifer Venditti</a:t>
            </a:r>
          </a:p>
        </p:txBody>
      </p:sp>
      <p:sp>
        <p:nvSpPr>
          <p:cNvPr id="98313" name="Rectangle 30"/>
          <p:cNvSpPr>
            <a:spLocks noChangeArrowheads="1"/>
          </p:cNvSpPr>
          <p:nvPr/>
        </p:nvSpPr>
        <p:spPr bwMode="auto">
          <a:xfrm>
            <a:off x="6037263" y="2809875"/>
            <a:ext cx="201295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Dental:</a:t>
            </a:r>
          </a:p>
          <a:p>
            <a:r>
              <a:rPr lang="en-US" sz="2400"/>
              <a:t>	th/dh</a:t>
            </a:r>
          </a:p>
          <a:p>
            <a:r>
              <a:rPr lang="en-US" sz="2400"/>
              <a:t>Alveolar:</a:t>
            </a:r>
          </a:p>
          <a:p>
            <a:r>
              <a:rPr lang="en-US" sz="2400"/>
              <a:t>	t/d/s/z/l</a:t>
            </a:r>
          </a:p>
          <a:p>
            <a:r>
              <a:rPr lang="en-US" sz="2400"/>
              <a:t>Post:</a:t>
            </a:r>
          </a:p>
          <a:p>
            <a:r>
              <a:rPr lang="en-US" sz="2400"/>
              <a:t>	sh/zh/y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2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>
                <a:latin typeface="Verdana" charset="0"/>
              </a:rPr>
              <a:t>Dorsal Place</a:t>
            </a:r>
          </a:p>
        </p:txBody>
      </p:sp>
      <p:pic>
        <p:nvPicPr>
          <p:cNvPr id="1003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23119" r="67188" b="18817"/>
          <a:stretch>
            <a:fillRect/>
          </a:stretch>
        </p:blipFill>
        <p:spPr bwMode="auto">
          <a:xfrm>
            <a:off x="2463800" y="1143000"/>
            <a:ext cx="3632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100357" name="Group 17"/>
          <p:cNvGrpSpPr>
            <a:grpSpLocks/>
          </p:cNvGrpSpPr>
          <p:nvPr/>
        </p:nvGrpSpPr>
        <p:grpSpPr bwMode="auto">
          <a:xfrm>
            <a:off x="4953000" y="2362200"/>
            <a:ext cx="1571625" cy="457200"/>
            <a:chOff x="3120" y="1488"/>
            <a:chExt cx="990" cy="288"/>
          </a:xfrm>
        </p:grpSpPr>
        <p:sp>
          <p:nvSpPr>
            <p:cNvPr id="100366" name="Text Box 18"/>
            <p:cNvSpPr txBox="1">
              <a:spLocks noChangeArrowheads="1"/>
            </p:cNvSpPr>
            <p:nvPr/>
          </p:nvSpPr>
          <p:spPr bwMode="auto">
            <a:xfrm>
              <a:off x="3552" y="1488"/>
              <a:ext cx="5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velar</a:t>
              </a:r>
            </a:p>
          </p:txBody>
        </p:sp>
        <p:sp>
          <p:nvSpPr>
            <p:cNvPr id="100367" name="Line 19"/>
            <p:cNvSpPr>
              <a:spLocks noChangeShapeType="1"/>
            </p:cNvSpPr>
            <p:nvPr/>
          </p:nvSpPr>
          <p:spPr bwMode="auto">
            <a:xfrm flipH="1">
              <a:off x="3120" y="1632"/>
              <a:ext cx="432" cy="4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358" name="Group 20"/>
          <p:cNvGrpSpPr>
            <a:grpSpLocks/>
          </p:cNvGrpSpPr>
          <p:nvPr/>
        </p:nvGrpSpPr>
        <p:grpSpPr bwMode="auto">
          <a:xfrm>
            <a:off x="5334000" y="2819400"/>
            <a:ext cx="1676400" cy="457200"/>
            <a:chOff x="3360" y="1776"/>
            <a:chExt cx="1056" cy="288"/>
          </a:xfrm>
        </p:grpSpPr>
        <p:sp>
          <p:nvSpPr>
            <p:cNvPr id="100364" name="Text Box 21"/>
            <p:cNvSpPr txBox="1">
              <a:spLocks noChangeArrowheads="1"/>
            </p:cNvSpPr>
            <p:nvPr/>
          </p:nvSpPr>
          <p:spPr bwMode="auto">
            <a:xfrm>
              <a:off x="3764" y="1776"/>
              <a:ext cx="6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uvular</a:t>
              </a:r>
            </a:p>
          </p:txBody>
        </p:sp>
        <p:sp>
          <p:nvSpPr>
            <p:cNvPr id="100365" name="Line 22"/>
            <p:cNvSpPr>
              <a:spLocks noChangeShapeType="1"/>
            </p:cNvSpPr>
            <p:nvPr/>
          </p:nvSpPr>
          <p:spPr bwMode="auto">
            <a:xfrm flipH="1">
              <a:off x="3360" y="1920"/>
              <a:ext cx="432" cy="4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359" name="Group 23"/>
          <p:cNvGrpSpPr>
            <a:grpSpLocks/>
          </p:cNvGrpSpPr>
          <p:nvPr/>
        </p:nvGrpSpPr>
        <p:grpSpPr bwMode="auto">
          <a:xfrm>
            <a:off x="5486400" y="3429000"/>
            <a:ext cx="2168525" cy="457200"/>
            <a:chOff x="3456" y="2160"/>
            <a:chExt cx="1366" cy="288"/>
          </a:xfrm>
        </p:grpSpPr>
        <p:sp>
          <p:nvSpPr>
            <p:cNvPr id="100362" name="Text Box 24"/>
            <p:cNvSpPr txBox="1">
              <a:spLocks noChangeArrowheads="1"/>
            </p:cNvSpPr>
            <p:nvPr/>
          </p:nvSpPr>
          <p:spPr bwMode="auto">
            <a:xfrm>
              <a:off x="3744" y="2160"/>
              <a:ext cx="107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Comic Sans MS" charset="0"/>
                </a:rPr>
                <a:t>pharyngeal</a:t>
              </a:r>
            </a:p>
          </p:txBody>
        </p:sp>
        <p:sp>
          <p:nvSpPr>
            <p:cNvPr id="100363" name="Line 25"/>
            <p:cNvSpPr>
              <a:spLocks noChangeShapeType="1"/>
            </p:cNvSpPr>
            <p:nvPr/>
          </p:nvSpPr>
          <p:spPr bwMode="auto">
            <a:xfrm flipH="1">
              <a:off x="3456" y="2304"/>
              <a:ext cx="288" cy="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360" name="Rectangle 29"/>
          <p:cNvSpPr>
            <a:spLocks noChangeArrowheads="1"/>
          </p:cNvSpPr>
          <p:nvPr/>
        </p:nvSpPr>
        <p:spPr bwMode="auto">
          <a:xfrm>
            <a:off x="6037263" y="6310313"/>
            <a:ext cx="292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Figure thanks to Jennifer Venditti</a:t>
            </a:r>
          </a:p>
        </p:txBody>
      </p:sp>
      <p:sp>
        <p:nvSpPr>
          <p:cNvPr id="100361" name="Rectangle 30"/>
          <p:cNvSpPr>
            <a:spLocks noChangeArrowheads="1"/>
          </p:cNvSpPr>
          <p:nvPr/>
        </p:nvSpPr>
        <p:spPr bwMode="auto">
          <a:xfrm>
            <a:off x="466725" y="2843213"/>
            <a:ext cx="2006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Velar:</a:t>
            </a:r>
          </a:p>
          <a:p>
            <a:r>
              <a:rPr lang="en-US" sz="2800"/>
              <a:t>	k/g/ng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Manner of Articulation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Stop: complete closure of articulators, so no air escapes through mouth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Oral stop: palate is raised, no air escapes through nose. Air pressure builds up behind closure, explodes when released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rgbClr val="A50021"/>
                </a:solidFill>
                <a:ea typeface="ＭＳ Ｐゴシック" charset="0"/>
              </a:rPr>
              <a:t>p, t, k, b, d, g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Nasal stop: oral closure, but palate is lowered, air escapes through nose.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rgbClr val="A50021"/>
                </a:solidFill>
                <a:ea typeface="ＭＳ Ｐゴシック" charset="0"/>
              </a:rPr>
              <a:t>m, n, </a:t>
            </a:r>
            <a:r>
              <a:rPr lang="en-US" sz="2800" dirty="0" err="1">
                <a:solidFill>
                  <a:srgbClr val="A50021"/>
                </a:solidFill>
                <a:ea typeface="ＭＳ Ｐゴシック" charset="0"/>
              </a:rPr>
              <a:t>ng</a:t>
            </a:r>
            <a:endParaRPr lang="en-US" sz="2800" dirty="0">
              <a:solidFill>
                <a:srgbClr val="A5002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3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Oral vs. Nasal Sounds </a:t>
            </a:r>
          </a:p>
        </p:txBody>
      </p:sp>
      <p:sp>
        <p:nvSpPr>
          <p:cNvPr id="104454" name="Rectangle 4"/>
          <p:cNvSpPr>
            <a:spLocks noChangeArrowheads="1"/>
          </p:cNvSpPr>
          <p:nvPr/>
        </p:nvSpPr>
        <p:spPr bwMode="auto">
          <a:xfrm>
            <a:off x="5697538" y="6521450"/>
            <a:ext cx="3446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Thanks to Jong-bok Kim for this figure!</a:t>
            </a:r>
          </a:p>
        </p:txBody>
      </p:sp>
      <p:graphicFrame>
        <p:nvGraphicFramePr>
          <p:cNvPr id="104450" name="Object 2"/>
          <p:cNvGraphicFramePr>
            <a:graphicFrameLocks noChangeAspect="1"/>
          </p:cNvGraphicFramePr>
          <p:nvPr/>
        </p:nvGraphicFramePr>
        <p:xfrm>
          <a:off x="5029200" y="1981200"/>
          <a:ext cx="3733800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Image" r:id="rId4" imgW="2058595" imgH="1918814" progId="Photoshop.Image.5">
                  <p:embed/>
                </p:oleObj>
              </mc:Choice>
              <mc:Fallback>
                <p:oleObj name="Image" r:id="rId4" imgW="2058595" imgH="1918814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981200"/>
                        <a:ext cx="3733800" cy="347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1" name="Object 3"/>
          <p:cNvGraphicFramePr>
            <a:graphicFrameLocks noChangeAspect="1"/>
          </p:cNvGraphicFramePr>
          <p:nvPr/>
        </p:nvGraphicFramePr>
        <p:xfrm>
          <a:off x="1219200" y="1981200"/>
          <a:ext cx="3657600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Image" r:id="rId6" imgW="2045888" imgH="1956936" progId="Photoshop.Image.5">
                  <p:embed/>
                </p:oleObj>
              </mc:Choice>
              <mc:Fallback>
                <p:oleObj name="Image" r:id="rId6" imgW="2045888" imgH="1956936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3657600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More on Manner of articulation of consonants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Fricatives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Close approximation of two articulators, resulting in turbulent airflow between them, producing a hissing sound.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A50021"/>
                </a:solidFill>
                <a:ea typeface="ＭＳ Ｐゴシック" charset="0"/>
              </a:rPr>
              <a:t>f, v, s, z, </a:t>
            </a:r>
            <a:r>
              <a:rPr lang="en-US" sz="2000" dirty="0" err="1">
                <a:solidFill>
                  <a:srgbClr val="A50021"/>
                </a:solidFill>
                <a:ea typeface="ＭＳ Ｐゴシック" charset="0"/>
              </a:rPr>
              <a:t>th</a:t>
            </a:r>
            <a:r>
              <a:rPr lang="en-US" sz="2000" dirty="0">
                <a:solidFill>
                  <a:srgbClr val="A50021"/>
                </a:solidFill>
                <a:ea typeface="ＭＳ Ｐゴシック" charset="0"/>
              </a:rPr>
              <a:t>, dh</a:t>
            </a:r>
            <a:endParaRPr lang="en-US" sz="2000" dirty="0"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800" dirty="0"/>
              <a:t>Approximant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Not quite-so-close approximation of two articulators, so no turbulence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A50021"/>
                </a:solidFill>
                <a:ea typeface="ＭＳ Ｐゴシック" charset="0"/>
              </a:rPr>
              <a:t>y, 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Lateral approximant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Obstruction of airstream along center of oral tract, with opening around sides of tongue.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A50021"/>
                </a:solidFill>
                <a:ea typeface="ＭＳ Ｐゴシック" charset="0"/>
              </a:rPr>
              <a:t>l</a:t>
            </a:r>
            <a:endParaRPr lang="en-US" sz="2000" dirty="0">
              <a:ea typeface="ＭＳ Ｐゴシック" charset="0"/>
            </a:endParaRPr>
          </a:p>
        </p:txBody>
      </p:sp>
      <p:sp>
        <p:nvSpPr>
          <p:cNvPr id="106501" name="Rectangle 4"/>
          <p:cNvSpPr>
            <a:spLocks noChangeArrowheads="1"/>
          </p:cNvSpPr>
          <p:nvPr/>
        </p:nvSpPr>
        <p:spPr bwMode="auto">
          <a:xfrm>
            <a:off x="5167313" y="6521450"/>
            <a:ext cx="39766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Text from Ladefoged </a:t>
            </a:r>
            <a:r>
              <a:rPr lang="ja-JP" altLang="en-US"/>
              <a:t>“</a:t>
            </a:r>
            <a:r>
              <a:rPr lang="en-US"/>
              <a:t>A Course in Phonetics</a:t>
            </a:r>
            <a:r>
              <a:rPr lang="ja-JP" altLang="en-US"/>
              <a:t>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Phonetics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ARPAbet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An alphabet for transcribing American English phonetic sounds. </a:t>
            </a:r>
          </a:p>
          <a:p>
            <a:r>
              <a:rPr lang="en-US">
                <a:latin typeface="Tahoma" charset="0"/>
              </a:rPr>
              <a:t>Articulatory Phonetics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How speech sounds are made by articulators (moving organs) in mouth.</a:t>
            </a:r>
          </a:p>
          <a:p>
            <a:r>
              <a:rPr lang="en-US">
                <a:solidFill>
                  <a:schemeClr val="bg2"/>
                </a:solidFill>
                <a:latin typeface="Tahoma" charset="0"/>
              </a:rPr>
              <a:t>Acoustic Phonetics</a:t>
            </a:r>
          </a:p>
          <a:p>
            <a:pPr lvl="1"/>
            <a:r>
              <a:rPr lang="en-US">
                <a:solidFill>
                  <a:schemeClr val="bg2"/>
                </a:solidFill>
                <a:latin typeface="Tahoma" charset="0"/>
                <a:ea typeface="ＭＳ Ｐゴシック" charset="0"/>
              </a:rPr>
              <a:t>Acoustic properties of speech sounds</a:t>
            </a:r>
          </a:p>
          <a:p>
            <a:endParaRPr lang="en-US">
              <a:solidFill>
                <a:schemeClr val="bg2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4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More on manner of articulation of consonants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4000" dirty="0"/>
              <a:t>Tap or flap</a:t>
            </a:r>
          </a:p>
          <a:p>
            <a:pPr lvl="1"/>
            <a:r>
              <a:rPr lang="en-US" sz="3600" dirty="0">
                <a:ea typeface="ＭＳ Ｐゴシック" charset="0"/>
              </a:rPr>
              <a:t>Tongue makes a single tap against the alveolar ridge</a:t>
            </a:r>
          </a:p>
          <a:p>
            <a:pPr lvl="2"/>
            <a:r>
              <a:rPr lang="en-US" sz="3200" dirty="0">
                <a:solidFill>
                  <a:srgbClr val="A50021"/>
                </a:solidFill>
                <a:ea typeface="ＭＳ Ｐゴシック" charset="0"/>
              </a:rPr>
              <a:t>dx </a:t>
            </a:r>
            <a:r>
              <a:rPr lang="en-US" sz="3200" dirty="0">
                <a:ea typeface="ＭＳ Ｐゴシック" charset="0"/>
              </a:rPr>
              <a:t>in </a:t>
            </a:r>
            <a:r>
              <a:rPr lang="ja-JP" altLang="en-US" sz="3200" dirty="0">
                <a:ea typeface="ＭＳ Ｐゴシック" charset="0"/>
              </a:rPr>
              <a:t>“</a:t>
            </a:r>
            <a:r>
              <a:rPr lang="en-US" sz="3200" dirty="0">
                <a:ea typeface="ＭＳ Ｐゴシック" charset="0"/>
              </a:rPr>
              <a:t>butter</a:t>
            </a:r>
            <a:r>
              <a:rPr lang="ja-JP" altLang="en-US" sz="3200" dirty="0">
                <a:ea typeface="ＭＳ Ｐゴシック" charset="0"/>
              </a:rPr>
              <a:t>”</a:t>
            </a:r>
            <a:endParaRPr lang="en-US" sz="3200" dirty="0">
              <a:ea typeface="ＭＳ Ｐゴシック" charset="0"/>
            </a:endParaRPr>
          </a:p>
          <a:p>
            <a:r>
              <a:rPr lang="en-US" sz="4000" dirty="0"/>
              <a:t>Affricate</a:t>
            </a:r>
          </a:p>
          <a:p>
            <a:pPr lvl="1"/>
            <a:r>
              <a:rPr lang="en-US" sz="3600" dirty="0">
                <a:ea typeface="ＭＳ Ｐゴシック" charset="0"/>
              </a:rPr>
              <a:t>Stop immediately followed by a fricative</a:t>
            </a:r>
          </a:p>
          <a:p>
            <a:pPr lvl="2"/>
            <a:r>
              <a:rPr lang="en-US" sz="3200" dirty="0" err="1">
                <a:solidFill>
                  <a:srgbClr val="A50021"/>
                </a:solidFill>
                <a:ea typeface="ＭＳ Ｐゴシック" charset="0"/>
              </a:rPr>
              <a:t>ch</a:t>
            </a:r>
            <a:r>
              <a:rPr lang="en-US" sz="3200" dirty="0">
                <a:solidFill>
                  <a:srgbClr val="A50021"/>
                </a:solidFill>
                <a:ea typeface="ＭＳ Ｐゴシック" charset="0"/>
              </a:rPr>
              <a:t>, </a:t>
            </a:r>
            <a:r>
              <a:rPr lang="en-US" sz="3200" dirty="0" err="1">
                <a:solidFill>
                  <a:srgbClr val="A50021"/>
                </a:solidFill>
                <a:ea typeface="ＭＳ Ｐゴシック" charset="0"/>
              </a:rPr>
              <a:t>jh</a:t>
            </a:r>
            <a:endParaRPr lang="en-US" sz="3200" dirty="0">
              <a:solidFill>
                <a:srgbClr val="A5002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8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en-US">
                <a:latin typeface="Verdana" charset="0"/>
              </a:rPr>
              <a:t>Articulatory parameters for </a:t>
            </a:r>
            <a:br>
              <a:rPr lang="en-US">
                <a:latin typeface="Verdana" charset="0"/>
              </a:rPr>
            </a:br>
            <a:r>
              <a:rPr lang="en-US">
                <a:latin typeface="Verdana" charset="0"/>
              </a:rPr>
              <a:t>English consonants </a:t>
            </a:r>
            <a:r>
              <a:rPr lang="en-US" sz="2800">
                <a:latin typeface="Verdana" charset="0"/>
              </a:rPr>
              <a:t>(in ARPAbet)</a:t>
            </a:r>
          </a:p>
        </p:txBody>
      </p:sp>
      <p:sp>
        <p:nvSpPr>
          <p:cNvPr id="110596" name="Rectangle 5"/>
          <p:cNvSpPr>
            <a:spLocks noChangeArrowheads="1"/>
          </p:cNvSpPr>
          <p:nvPr/>
        </p:nvSpPr>
        <p:spPr bwMode="auto">
          <a:xfrm>
            <a:off x="381000" y="1219200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/>
          <a:p>
            <a:endParaRPr lang="en-US" sz="3200"/>
          </a:p>
        </p:txBody>
      </p:sp>
      <p:graphicFrame>
        <p:nvGraphicFramePr>
          <p:cNvPr id="387239" name="Group 167"/>
          <p:cNvGraphicFramePr>
            <a:graphicFrameLocks noGrp="1"/>
          </p:cNvGraphicFramePr>
          <p:nvPr/>
        </p:nvGraphicFramePr>
        <p:xfrm>
          <a:off x="228600" y="1797050"/>
          <a:ext cx="8743950" cy="4315145"/>
        </p:xfrm>
        <a:graphic>
          <a:graphicData uri="http://schemas.openxmlformats.org/drawingml/2006/table">
            <a:tbl>
              <a:tblPr/>
              <a:tblGrid>
                <a:gridCol w="514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514350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                                   PLACE </a:t>
                      </a: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OF ARTICULATION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5463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bilabial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labio-dental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inter-dental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alveolar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palatal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velar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glottal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5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stop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  <a:sym typeface="SILDoulosIPA" charset="0"/>
                        </a:rPr>
                        <a:t> 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5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fric.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  <a:sym typeface="SILDoulosIPA" charset="0"/>
                        </a:rPr>
                        <a:t>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  <a:sym typeface="SILDoulosIPA" charset="0"/>
                        </a:rPr>
                        <a:t>dh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zh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3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affric.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jh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25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nasal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25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approx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l/r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25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flap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dx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0735" name="Text Box 150"/>
          <p:cNvSpPr txBox="1">
            <a:spLocks noChangeArrowheads="1"/>
          </p:cNvSpPr>
          <p:nvPr/>
        </p:nvSpPr>
        <p:spPr bwMode="auto">
          <a:xfrm rot="-5400000">
            <a:off x="-1424781" y="4029869"/>
            <a:ext cx="3865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Comic Sans MS" charset="0"/>
              </a:rPr>
              <a:t>MANNER</a:t>
            </a:r>
            <a:r>
              <a:rPr lang="en-US" sz="2000">
                <a:latin typeface="Comic Sans MS" charset="0"/>
              </a:rPr>
              <a:t> OF ARTICULATION</a:t>
            </a:r>
          </a:p>
        </p:txBody>
      </p:sp>
      <p:sp>
        <p:nvSpPr>
          <p:cNvPr id="110736" name="Text Box 151"/>
          <p:cNvSpPr txBox="1">
            <a:spLocks noChangeArrowheads="1"/>
          </p:cNvSpPr>
          <p:nvPr/>
        </p:nvSpPr>
        <p:spPr bwMode="auto">
          <a:xfrm>
            <a:off x="4876800" y="6324600"/>
            <a:ext cx="1433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Comic Sans MS" charset="0"/>
              </a:rPr>
              <a:t>VOICING</a:t>
            </a:r>
            <a:r>
              <a:rPr lang="en-US" sz="2000">
                <a:latin typeface="Comic Sans MS" charset="0"/>
              </a:rPr>
              <a:t>:</a:t>
            </a:r>
          </a:p>
        </p:txBody>
      </p:sp>
      <p:graphicFrame>
        <p:nvGraphicFramePr>
          <p:cNvPr id="387240" name="Group 168"/>
          <p:cNvGraphicFramePr>
            <a:graphicFrameLocks noGrp="1"/>
          </p:cNvGraphicFramePr>
          <p:nvPr/>
        </p:nvGraphicFramePr>
        <p:xfrm>
          <a:off x="6324600" y="6324600"/>
          <a:ext cx="2286000" cy="381000"/>
        </p:xfrm>
        <a:graphic>
          <a:graphicData uri="http://schemas.openxmlformats.org/drawingml/2006/table">
            <a:tbl>
              <a:tblPr/>
              <a:tblGrid>
                <a:gridCol w="1339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1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voiceless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voiced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0745" name="Rectangle 169"/>
          <p:cNvSpPr>
            <a:spLocks noChangeArrowheads="1"/>
          </p:cNvSpPr>
          <p:nvPr/>
        </p:nvSpPr>
        <p:spPr bwMode="auto">
          <a:xfrm>
            <a:off x="1219200" y="6507063"/>
            <a:ext cx="2582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A50021"/>
                </a:solidFill>
              </a:rPr>
              <a:t>Table from Jennifer </a:t>
            </a:r>
            <a:r>
              <a:rPr lang="en-US" dirty="0" err="1">
                <a:solidFill>
                  <a:srgbClr val="A50021"/>
                </a:solidFill>
              </a:rPr>
              <a:t>Venditti</a:t>
            </a:r>
            <a:endParaRPr lang="en-US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Tongue position for vowels</a:t>
            </a:r>
          </a:p>
        </p:txBody>
      </p:sp>
      <p:pic>
        <p:nvPicPr>
          <p:cNvPr id="5" name="vowel_mr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1417639"/>
            <a:ext cx="4572000" cy="4572000"/>
          </a:xfrm>
        </p:spPr>
      </p:pic>
      <p:pic>
        <p:nvPicPr>
          <p:cNvPr id="108546" name="Picture 2" descr="Fig. 1. (a) Scatter plot of fi rst two elements of state projection vectors that have been re-normalized to concentrate major sources of variation in the lower ordered vector elements. (b) Standard ARPAbet articulatory-based vowel triangle. The fi gure illustrates an empirical relationship between the SGMM state projection vectors and an articulatory space used for describing speech production. &#10;                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1" t="23856" b="10784"/>
          <a:stretch/>
        </p:blipFill>
        <p:spPr bwMode="auto">
          <a:xfrm>
            <a:off x="5257799" y="1905000"/>
            <a:ext cx="3733801" cy="28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55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Vowels</a:t>
            </a:r>
          </a:p>
        </p:txBody>
      </p:sp>
      <p:sp>
        <p:nvSpPr>
          <p:cNvPr id="114691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000">
                <a:latin typeface="Arial" charset="0"/>
              </a:rPr>
              <a:t>1/5/07</a:t>
            </a:r>
          </a:p>
        </p:txBody>
      </p:sp>
      <p:pic>
        <p:nvPicPr>
          <p:cNvPr id="114692" name="Picture 4" descr="vowel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44613"/>
            <a:ext cx="7848600" cy="551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Rectangle 8"/>
          <p:cNvSpPr>
            <a:spLocks noChangeArrowheads="1"/>
          </p:cNvSpPr>
          <p:nvPr/>
        </p:nvSpPr>
        <p:spPr bwMode="auto">
          <a:xfrm>
            <a:off x="1828800" y="1524000"/>
            <a:ext cx="398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IY</a:t>
            </a:r>
          </a:p>
        </p:txBody>
      </p:sp>
      <p:sp>
        <p:nvSpPr>
          <p:cNvPr id="114694" name="Rectangle 9"/>
          <p:cNvSpPr>
            <a:spLocks noChangeArrowheads="1"/>
          </p:cNvSpPr>
          <p:nvPr/>
        </p:nvSpPr>
        <p:spPr bwMode="auto">
          <a:xfrm>
            <a:off x="4114800" y="1524000"/>
            <a:ext cx="477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AA</a:t>
            </a:r>
          </a:p>
        </p:txBody>
      </p:sp>
      <p:sp>
        <p:nvSpPr>
          <p:cNvPr id="114695" name="Rectangle 10"/>
          <p:cNvSpPr>
            <a:spLocks noChangeArrowheads="1"/>
          </p:cNvSpPr>
          <p:nvPr/>
        </p:nvSpPr>
        <p:spPr bwMode="auto">
          <a:xfrm>
            <a:off x="6553200" y="1524000"/>
            <a:ext cx="522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UW</a:t>
            </a:r>
          </a:p>
        </p:txBody>
      </p:sp>
      <p:sp>
        <p:nvSpPr>
          <p:cNvPr id="114696" name="Rectangle 11"/>
          <p:cNvSpPr>
            <a:spLocks noChangeArrowheads="1"/>
          </p:cNvSpPr>
          <p:nvPr/>
        </p:nvSpPr>
        <p:spPr bwMode="auto">
          <a:xfrm>
            <a:off x="7010400" y="65532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i="1"/>
              <a:t>Fig. from Eric Keller</a:t>
            </a:r>
          </a:p>
        </p:txBody>
      </p:sp>
    </p:spTree>
    <p:extLst>
      <p:ext uri="{BB962C8B-B14F-4D97-AF65-F5344CB8AC3E}">
        <p14:creationId xmlns:p14="http://schemas.microsoft.com/office/powerpoint/2010/main" val="154749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22275"/>
            <a:ext cx="7772400" cy="1143000"/>
          </a:xfrm>
        </p:spPr>
        <p:txBody>
          <a:bodyPr/>
          <a:lstStyle/>
          <a:p>
            <a:r>
              <a:rPr lang="en-US">
                <a:latin typeface="Verdana" charset="0"/>
              </a:rPr>
              <a:t>American English Vowel Space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412875"/>
            <a:ext cx="7935913" cy="5029200"/>
            <a:chOff x="336" y="768"/>
            <a:chExt cx="4999" cy="3168"/>
          </a:xfrm>
        </p:grpSpPr>
        <p:grpSp>
          <p:nvGrpSpPr>
            <p:cNvPr id="116771" name="Group 6"/>
            <p:cNvGrpSpPr>
              <a:grpSpLocks/>
            </p:cNvGrpSpPr>
            <p:nvPr/>
          </p:nvGrpSpPr>
          <p:grpSpPr bwMode="auto">
            <a:xfrm>
              <a:off x="672" y="1042"/>
              <a:ext cx="3936" cy="2606"/>
              <a:chOff x="1200" y="1296"/>
              <a:chExt cx="3552" cy="2352"/>
            </a:xfrm>
          </p:grpSpPr>
          <p:sp>
            <p:nvSpPr>
              <p:cNvPr id="116776" name="Freeform 7"/>
              <p:cNvSpPr>
                <a:spLocks/>
              </p:cNvSpPr>
              <p:nvPr/>
            </p:nvSpPr>
            <p:spPr bwMode="auto">
              <a:xfrm>
                <a:off x="1200" y="1296"/>
                <a:ext cx="3552" cy="2352"/>
              </a:xfrm>
              <a:custGeom>
                <a:avLst/>
                <a:gdLst>
                  <a:gd name="T0" fmla="*/ 0 w 3552"/>
                  <a:gd name="T1" fmla="*/ 0 h 2352"/>
                  <a:gd name="T2" fmla="*/ 3552 w 3552"/>
                  <a:gd name="T3" fmla="*/ 0 h 2352"/>
                  <a:gd name="T4" fmla="*/ 3552 w 3552"/>
                  <a:gd name="T5" fmla="*/ 2352 h 2352"/>
                  <a:gd name="T6" fmla="*/ 1056 w 3552"/>
                  <a:gd name="T7" fmla="*/ 2352 h 2352"/>
                  <a:gd name="T8" fmla="*/ 0 w 3552"/>
                  <a:gd name="T9" fmla="*/ 0 h 23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52"/>
                  <a:gd name="T16" fmla="*/ 0 h 2352"/>
                  <a:gd name="T17" fmla="*/ 3552 w 3552"/>
                  <a:gd name="T18" fmla="*/ 2352 h 23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52" h="2352">
                    <a:moveTo>
                      <a:pt x="0" y="0"/>
                    </a:moveTo>
                    <a:lnTo>
                      <a:pt x="3552" y="0"/>
                    </a:lnTo>
                    <a:lnTo>
                      <a:pt x="3552" y="2352"/>
                    </a:lnTo>
                    <a:lnTo>
                      <a:pt x="1056" y="235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77" name="Line 8"/>
              <p:cNvSpPr>
                <a:spLocks noChangeShapeType="1"/>
              </p:cNvSpPr>
              <p:nvPr/>
            </p:nvSpPr>
            <p:spPr bwMode="auto">
              <a:xfrm>
                <a:off x="1584" y="2160"/>
                <a:ext cx="3168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78" name="Line 9"/>
              <p:cNvSpPr>
                <a:spLocks noChangeShapeType="1"/>
              </p:cNvSpPr>
              <p:nvPr/>
            </p:nvSpPr>
            <p:spPr bwMode="auto">
              <a:xfrm>
                <a:off x="1968" y="2976"/>
                <a:ext cx="2784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79" name="Line 10"/>
              <p:cNvSpPr>
                <a:spLocks noChangeShapeType="1"/>
              </p:cNvSpPr>
              <p:nvPr/>
            </p:nvSpPr>
            <p:spPr bwMode="auto">
              <a:xfrm flipH="1" flipV="1">
                <a:off x="2496" y="1296"/>
                <a:ext cx="528" cy="2352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80" name="Line 11"/>
              <p:cNvSpPr>
                <a:spLocks noChangeShapeType="1"/>
              </p:cNvSpPr>
              <p:nvPr/>
            </p:nvSpPr>
            <p:spPr bwMode="auto">
              <a:xfrm flipH="1" flipV="1">
                <a:off x="3696" y="1296"/>
                <a:ext cx="144" cy="2352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772" name="Text Box 12"/>
            <p:cNvSpPr txBox="1">
              <a:spLocks noChangeArrowheads="1"/>
            </p:cNvSpPr>
            <p:nvPr/>
          </p:nvSpPr>
          <p:spPr bwMode="auto">
            <a:xfrm>
              <a:off x="336" y="2400"/>
              <a:ext cx="7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 b="1">
                  <a:solidFill>
                    <a:schemeClr val="tx2"/>
                  </a:solidFill>
                  <a:latin typeface="Comic Sans MS" charset="0"/>
                </a:rPr>
                <a:t>FRONT</a:t>
              </a:r>
            </a:p>
          </p:txBody>
        </p:sp>
        <p:sp>
          <p:nvSpPr>
            <p:cNvPr id="116773" name="Text Box 13"/>
            <p:cNvSpPr txBox="1">
              <a:spLocks noChangeArrowheads="1"/>
            </p:cNvSpPr>
            <p:nvPr/>
          </p:nvSpPr>
          <p:spPr bwMode="auto">
            <a:xfrm>
              <a:off x="4721" y="2400"/>
              <a:ext cx="6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 b="1">
                  <a:solidFill>
                    <a:schemeClr val="tx2"/>
                  </a:solidFill>
                  <a:latin typeface="Comic Sans MS" charset="0"/>
                </a:rPr>
                <a:t>BACK</a:t>
              </a:r>
            </a:p>
          </p:txBody>
        </p:sp>
        <p:sp>
          <p:nvSpPr>
            <p:cNvPr id="116774" name="Text Box 14"/>
            <p:cNvSpPr txBox="1">
              <a:spLocks noChangeArrowheads="1"/>
            </p:cNvSpPr>
            <p:nvPr/>
          </p:nvSpPr>
          <p:spPr bwMode="auto">
            <a:xfrm>
              <a:off x="2448" y="768"/>
              <a:ext cx="64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 b="1">
                  <a:solidFill>
                    <a:schemeClr val="tx2"/>
                  </a:solidFill>
                  <a:latin typeface="Comic Sans MS" charset="0"/>
                </a:rPr>
                <a:t>HIGH</a:t>
              </a:r>
            </a:p>
          </p:txBody>
        </p:sp>
        <p:sp>
          <p:nvSpPr>
            <p:cNvPr id="116775" name="Text Box 15"/>
            <p:cNvSpPr txBox="1">
              <a:spLocks noChangeArrowheads="1"/>
            </p:cNvSpPr>
            <p:nvPr/>
          </p:nvSpPr>
          <p:spPr bwMode="auto">
            <a:xfrm>
              <a:off x="2881" y="3648"/>
              <a:ext cx="57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400" b="1">
                  <a:solidFill>
                    <a:schemeClr val="tx2"/>
                  </a:solidFill>
                  <a:latin typeface="Comic Sans MS" charset="0"/>
                </a:rPr>
                <a:t>LOW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282825" y="2784475"/>
            <a:ext cx="4878388" cy="2667000"/>
            <a:chOff x="1438" y="1632"/>
            <a:chExt cx="3073" cy="1680"/>
          </a:xfrm>
        </p:grpSpPr>
        <p:grpSp>
          <p:nvGrpSpPr>
            <p:cNvPr id="116756" name="Group 17"/>
            <p:cNvGrpSpPr>
              <a:grpSpLocks/>
            </p:cNvGrpSpPr>
            <p:nvPr/>
          </p:nvGrpSpPr>
          <p:grpSpPr bwMode="auto">
            <a:xfrm>
              <a:off x="1438" y="1824"/>
              <a:ext cx="386" cy="624"/>
              <a:chOff x="1438" y="1824"/>
              <a:chExt cx="386" cy="624"/>
            </a:xfrm>
          </p:grpSpPr>
          <p:sp>
            <p:nvSpPr>
              <p:cNvPr id="116769" name="Text Box 18"/>
              <p:cNvSpPr txBox="1">
                <a:spLocks noChangeArrowheads="1"/>
              </p:cNvSpPr>
              <p:nvPr/>
            </p:nvSpPr>
            <p:spPr bwMode="auto">
              <a:xfrm rot="3170656">
                <a:off x="1419" y="2065"/>
                <a:ext cx="36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2800" b="1">
                    <a:solidFill>
                      <a:srgbClr val="0000FF"/>
                    </a:solidFill>
                    <a:latin typeface="Comic Sans MS" charset="0"/>
                  </a:rPr>
                  <a:t>ey</a:t>
                </a:r>
              </a:p>
            </p:txBody>
          </p:sp>
          <p:sp>
            <p:nvSpPr>
              <p:cNvPr id="116770" name="Line 19"/>
              <p:cNvSpPr>
                <a:spLocks noChangeShapeType="1"/>
              </p:cNvSpPr>
              <p:nvPr/>
            </p:nvSpPr>
            <p:spPr bwMode="auto">
              <a:xfrm flipH="1" flipV="1">
                <a:off x="1488" y="1824"/>
                <a:ext cx="336" cy="624"/>
              </a:xfrm>
              <a:prstGeom prst="line">
                <a:avLst/>
              </a:prstGeom>
              <a:noFill/>
              <a:ln w="38100" cap="sq">
                <a:solidFill>
                  <a:srgbClr val="0000FF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6757" name="Group 20"/>
            <p:cNvGrpSpPr>
              <a:grpSpLocks/>
            </p:cNvGrpSpPr>
            <p:nvPr/>
          </p:nvGrpSpPr>
          <p:grpSpPr bwMode="auto">
            <a:xfrm>
              <a:off x="4184" y="1728"/>
              <a:ext cx="327" cy="720"/>
              <a:chOff x="4184" y="1728"/>
              <a:chExt cx="327" cy="720"/>
            </a:xfrm>
          </p:grpSpPr>
          <p:sp>
            <p:nvSpPr>
              <p:cNvPr id="116767" name="Text Box 21"/>
              <p:cNvSpPr txBox="1">
                <a:spLocks noChangeArrowheads="1"/>
              </p:cNvSpPr>
              <p:nvPr/>
            </p:nvSpPr>
            <p:spPr bwMode="auto">
              <a:xfrm rot="-4548499">
                <a:off x="4154" y="2061"/>
                <a:ext cx="38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2800" b="1">
                    <a:solidFill>
                      <a:srgbClr val="0000FF"/>
                    </a:solidFill>
                    <a:latin typeface="Comic Sans MS" charset="0"/>
                  </a:rPr>
                  <a:t>ow</a:t>
                </a:r>
              </a:p>
            </p:txBody>
          </p:sp>
          <p:sp>
            <p:nvSpPr>
              <p:cNvPr id="116768" name="Line 22"/>
              <p:cNvSpPr>
                <a:spLocks noChangeShapeType="1"/>
              </p:cNvSpPr>
              <p:nvPr/>
            </p:nvSpPr>
            <p:spPr bwMode="auto">
              <a:xfrm flipV="1">
                <a:off x="4224" y="1728"/>
                <a:ext cx="144" cy="720"/>
              </a:xfrm>
              <a:prstGeom prst="line">
                <a:avLst/>
              </a:prstGeom>
              <a:noFill/>
              <a:ln w="38100" cap="sq">
                <a:solidFill>
                  <a:srgbClr val="0000FF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6758" name="Group 23"/>
            <p:cNvGrpSpPr>
              <a:grpSpLocks/>
            </p:cNvGrpSpPr>
            <p:nvPr/>
          </p:nvGrpSpPr>
          <p:grpSpPr bwMode="auto">
            <a:xfrm>
              <a:off x="3743" y="1632"/>
              <a:ext cx="481" cy="1536"/>
              <a:chOff x="3743" y="1632"/>
              <a:chExt cx="481" cy="1536"/>
            </a:xfrm>
          </p:grpSpPr>
          <p:sp>
            <p:nvSpPr>
              <p:cNvPr id="116765" name="Line 24"/>
              <p:cNvSpPr>
                <a:spLocks noChangeShapeType="1"/>
              </p:cNvSpPr>
              <p:nvPr/>
            </p:nvSpPr>
            <p:spPr bwMode="auto">
              <a:xfrm flipV="1">
                <a:off x="3936" y="1632"/>
                <a:ext cx="288" cy="1536"/>
              </a:xfrm>
              <a:prstGeom prst="line">
                <a:avLst/>
              </a:prstGeom>
              <a:noFill/>
              <a:ln w="38100" cap="sq">
                <a:solidFill>
                  <a:srgbClr val="0000FF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66" name="Text Box 25"/>
              <p:cNvSpPr txBox="1">
                <a:spLocks noChangeArrowheads="1"/>
              </p:cNvSpPr>
              <p:nvPr/>
            </p:nvSpPr>
            <p:spPr bwMode="auto">
              <a:xfrm rot="-4755381">
                <a:off x="3710" y="2517"/>
                <a:ext cx="39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2800" b="1">
                    <a:solidFill>
                      <a:srgbClr val="0000FF"/>
                    </a:solidFill>
                    <a:latin typeface="Comic Sans MS" charset="0"/>
                  </a:rPr>
                  <a:t>aw</a:t>
                </a:r>
              </a:p>
            </p:txBody>
          </p:sp>
        </p:grpSp>
        <p:grpSp>
          <p:nvGrpSpPr>
            <p:cNvPr id="116759" name="Group 26"/>
            <p:cNvGrpSpPr>
              <a:grpSpLocks/>
            </p:cNvGrpSpPr>
            <p:nvPr/>
          </p:nvGrpSpPr>
          <p:grpSpPr bwMode="auto">
            <a:xfrm>
              <a:off x="1776" y="1776"/>
              <a:ext cx="2592" cy="768"/>
              <a:chOff x="1776" y="1776"/>
              <a:chExt cx="2592" cy="768"/>
            </a:xfrm>
          </p:grpSpPr>
          <p:sp>
            <p:nvSpPr>
              <p:cNvPr id="116763" name="Text Box 27"/>
              <p:cNvSpPr txBox="1">
                <a:spLocks noChangeArrowheads="1"/>
              </p:cNvSpPr>
              <p:nvPr/>
            </p:nvSpPr>
            <p:spPr bwMode="auto">
              <a:xfrm rot="916791">
                <a:off x="3050" y="1920"/>
                <a:ext cx="35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2800" b="1">
                    <a:solidFill>
                      <a:srgbClr val="0000FF"/>
                    </a:solidFill>
                    <a:latin typeface="Comic Sans MS" charset="0"/>
                  </a:rPr>
                  <a:t>oy</a:t>
                </a:r>
              </a:p>
            </p:txBody>
          </p:sp>
          <p:sp>
            <p:nvSpPr>
              <p:cNvPr id="116764" name="Line 28"/>
              <p:cNvSpPr>
                <a:spLocks noChangeShapeType="1"/>
              </p:cNvSpPr>
              <p:nvPr/>
            </p:nvSpPr>
            <p:spPr bwMode="auto">
              <a:xfrm flipH="1" flipV="1">
                <a:off x="1776" y="1776"/>
                <a:ext cx="2592" cy="768"/>
              </a:xfrm>
              <a:prstGeom prst="line">
                <a:avLst/>
              </a:prstGeom>
              <a:noFill/>
              <a:ln w="38100" cap="sq">
                <a:solidFill>
                  <a:srgbClr val="0000FF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6760" name="Group 29"/>
            <p:cNvGrpSpPr>
              <a:grpSpLocks/>
            </p:cNvGrpSpPr>
            <p:nvPr/>
          </p:nvGrpSpPr>
          <p:grpSpPr bwMode="auto">
            <a:xfrm>
              <a:off x="1632" y="1824"/>
              <a:ext cx="2208" cy="1488"/>
              <a:chOff x="1632" y="1824"/>
              <a:chExt cx="2208" cy="1488"/>
            </a:xfrm>
          </p:grpSpPr>
          <p:sp>
            <p:nvSpPr>
              <p:cNvPr id="116761" name="Line 30"/>
              <p:cNvSpPr>
                <a:spLocks noChangeShapeType="1"/>
              </p:cNvSpPr>
              <p:nvPr/>
            </p:nvSpPr>
            <p:spPr bwMode="auto">
              <a:xfrm flipH="1" flipV="1">
                <a:off x="1632" y="1824"/>
                <a:ext cx="2208" cy="1488"/>
              </a:xfrm>
              <a:prstGeom prst="line">
                <a:avLst/>
              </a:prstGeom>
              <a:noFill/>
              <a:ln w="38100" cap="sq">
                <a:solidFill>
                  <a:srgbClr val="0000FF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62" name="Text Box 31"/>
              <p:cNvSpPr txBox="1">
                <a:spLocks noChangeArrowheads="1"/>
              </p:cNvSpPr>
              <p:nvPr/>
            </p:nvSpPr>
            <p:spPr bwMode="auto">
              <a:xfrm rot="1792561">
                <a:off x="3092" y="2889"/>
                <a:ext cx="36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2800" b="1">
                    <a:solidFill>
                      <a:srgbClr val="0000FF"/>
                    </a:solidFill>
                    <a:latin typeface="Comic Sans MS" charset="0"/>
                  </a:rPr>
                  <a:t>ay</a:t>
                </a:r>
              </a:p>
            </p:txBody>
          </p:sp>
        </p:grp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1447800" y="1897063"/>
            <a:ext cx="5749925" cy="4024312"/>
            <a:chOff x="912" y="1073"/>
            <a:chExt cx="3622" cy="2535"/>
          </a:xfrm>
        </p:grpSpPr>
        <p:sp>
          <p:nvSpPr>
            <p:cNvPr id="116744" name="Text Box 33"/>
            <p:cNvSpPr txBox="1">
              <a:spLocks noChangeArrowheads="1"/>
            </p:cNvSpPr>
            <p:nvPr/>
          </p:nvSpPr>
          <p:spPr bwMode="auto">
            <a:xfrm>
              <a:off x="912" y="1073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iy</a:t>
              </a:r>
            </a:p>
          </p:txBody>
        </p:sp>
        <p:sp>
          <p:nvSpPr>
            <p:cNvPr id="116745" name="Text Box 34"/>
            <p:cNvSpPr txBox="1">
              <a:spLocks noChangeArrowheads="1"/>
            </p:cNvSpPr>
            <p:nvPr/>
          </p:nvSpPr>
          <p:spPr bwMode="auto">
            <a:xfrm>
              <a:off x="1200" y="1649"/>
              <a:ext cx="3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ih</a:t>
              </a:r>
            </a:p>
          </p:txBody>
        </p:sp>
        <p:sp>
          <p:nvSpPr>
            <p:cNvPr id="116746" name="Text Box 35"/>
            <p:cNvSpPr txBox="1">
              <a:spLocks noChangeArrowheads="1"/>
            </p:cNvSpPr>
            <p:nvPr/>
          </p:nvSpPr>
          <p:spPr bwMode="auto">
            <a:xfrm>
              <a:off x="1584" y="2561"/>
              <a:ext cx="37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eh</a:t>
              </a:r>
            </a:p>
          </p:txBody>
        </p:sp>
        <p:sp>
          <p:nvSpPr>
            <p:cNvPr id="116747" name="Text Box 36"/>
            <p:cNvSpPr txBox="1">
              <a:spLocks noChangeArrowheads="1"/>
            </p:cNvSpPr>
            <p:nvPr/>
          </p:nvSpPr>
          <p:spPr bwMode="auto">
            <a:xfrm>
              <a:off x="1872" y="3233"/>
              <a:ext cx="3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ae</a:t>
              </a:r>
            </a:p>
          </p:txBody>
        </p:sp>
        <p:sp>
          <p:nvSpPr>
            <p:cNvPr id="116748" name="Text Box 37"/>
            <p:cNvSpPr txBox="1">
              <a:spLocks noChangeArrowheads="1"/>
            </p:cNvSpPr>
            <p:nvPr/>
          </p:nvSpPr>
          <p:spPr bwMode="auto">
            <a:xfrm>
              <a:off x="3936" y="3281"/>
              <a:ext cx="3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aa</a:t>
              </a:r>
            </a:p>
          </p:txBody>
        </p:sp>
        <p:sp>
          <p:nvSpPr>
            <p:cNvPr id="116749" name="Text Box 38"/>
            <p:cNvSpPr txBox="1">
              <a:spLocks noChangeArrowheads="1"/>
            </p:cNvSpPr>
            <p:nvPr/>
          </p:nvSpPr>
          <p:spPr bwMode="auto">
            <a:xfrm>
              <a:off x="4176" y="2513"/>
              <a:ext cx="35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ao</a:t>
              </a:r>
            </a:p>
          </p:txBody>
        </p:sp>
        <p:sp>
          <p:nvSpPr>
            <p:cNvPr id="116750" name="Text Box 39"/>
            <p:cNvSpPr txBox="1">
              <a:spLocks noChangeArrowheads="1"/>
            </p:cNvSpPr>
            <p:nvPr/>
          </p:nvSpPr>
          <p:spPr bwMode="auto">
            <a:xfrm>
              <a:off x="4032" y="1121"/>
              <a:ext cx="38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uw</a:t>
              </a:r>
            </a:p>
          </p:txBody>
        </p:sp>
        <p:sp>
          <p:nvSpPr>
            <p:cNvPr id="116751" name="Text Box 40"/>
            <p:cNvSpPr txBox="1">
              <a:spLocks noChangeArrowheads="1"/>
            </p:cNvSpPr>
            <p:nvPr/>
          </p:nvSpPr>
          <p:spPr bwMode="auto">
            <a:xfrm>
              <a:off x="3801" y="1649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uh</a:t>
              </a:r>
            </a:p>
          </p:txBody>
        </p:sp>
        <p:sp>
          <p:nvSpPr>
            <p:cNvPr id="116752" name="Text Box 41"/>
            <p:cNvSpPr txBox="1">
              <a:spLocks noChangeArrowheads="1"/>
            </p:cNvSpPr>
            <p:nvPr/>
          </p:nvSpPr>
          <p:spPr bwMode="auto">
            <a:xfrm>
              <a:off x="2832" y="2561"/>
              <a:ext cx="37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ah</a:t>
              </a:r>
            </a:p>
          </p:txBody>
        </p:sp>
        <p:sp>
          <p:nvSpPr>
            <p:cNvPr id="116753" name="Text Box 42"/>
            <p:cNvSpPr txBox="1">
              <a:spLocks noChangeArrowheads="1"/>
            </p:cNvSpPr>
            <p:nvPr/>
          </p:nvSpPr>
          <p:spPr bwMode="auto">
            <a:xfrm>
              <a:off x="2784" y="2225"/>
              <a:ext cx="37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ax</a:t>
              </a:r>
            </a:p>
          </p:txBody>
        </p:sp>
        <p:sp>
          <p:nvSpPr>
            <p:cNvPr id="116754" name="Text Box 43"/>
            <p:cNvSpPr txBox="1">
              <a:spLocks noChangeArrowheads="1"/>
            </p:cNvSpPr>
            <p:nvPr/>
          </p:nvSpPr>
          <p:spPr bwMode="auto">
            <a:xfrm>
              <a:off x="2385" y="1632"/>
              <a:ext cx="3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ix</a:t>
              </a:r>
            </a:p>
          </p:txBody>
        </p:sp>
        <p:sp>
          <p:nvSpPr>
            <p:cNvPr id="116755" name="Text Box 44"/>
            <p:cNvSpPr txBox="1">
              <a:spLocks noChangeArrowheads="1"/>
            </p:cNvSpPr>
            <p:nvPr/>
          </p:nvSpPr>
          <p:spPr bwMode="auto">
            <a:xfrm>
              <a:off x="3001" y="1632"/>
              <a:ext cx="3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0000"/>
                  </a:solidFill>
                  <a:latin typeface="Comic Sans MS" charset="0"/>
                </a:rPr>
                <a:t>ux</a:t>
              </a:r>
            </a:p>
          </p:txBody>
        </p:sp>
      </p:grpSp>
      <p:sp>
        <p:nvSpPr>
          <p:cNvPr id="116743" name="Rectangle 86"/>
          <p:cNvSpPr>
            <a:spLocks noChangeArrowheads="1"/>
          </p:cNvSpPr>
          <p:nvPr/>
        </p:nvSpPr>
        <p:spPr bwMode="auto">
          <a:xfrm>
            <a:off x="6021388" y="6521450"/>
            <a:ext cx="2582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Figure from Jennifer </a:t>
            </a:r>
            <a:r>
              <a:rPr lang="en-US" dirty="0" err="1"/>
              <a:t>Venditti</a:t>
            </a:r>
            <a:endParaRPr lang="en-US" dirty="0"/>
          </a:p>
        </p:txBody>
      </p:sp>
      <p:sp>
        <p:nvSpPr>
          <p:cNvPr id="44" name="Rectangle 86"/>
          <p:cNvSpPr>
            <a:spLocks noChangeArrowheads="1"/>
          </p:cNvSpPr>
          <p:nvPr/>
        </p:nvSpPr>
        <p:spPr bwMode="auto">
          <a:xfrm>
            <a:off x="613569" y="6465376"/>
            <a:ext cx="26761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Red: Vowels, Blue: </a:t>
            </a:r>
            <a:r>
              <a:rPr lang="en-US" dirty="0" err="1"/>
              <a:t>Dipthongs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9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[iy] vs. [uw]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1973263" y="6378575"/>
            <a:ext cx="6137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Figure from Jennifer Venditti, from a lecture given by Rochelle Newman</a:t>
            </a:r>
          </a:p>
        </p:txBody>
      </p:sp>
      <p:pic>
        <p:nvPicPr>
          <p:cNvPr id="11879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5591" r="7031" b="6989"/>
          <a:stretch>
            <a:fillRect/>
          </a:stretch>
        </p:blipFill>
        <p:spPr bwMode="auto">
          <a:xfrm>
            <a:off x="838200" y="1458913"/>
            <a:ext cx="7543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8791" name="Oval 8"/>
          <p:cNvSpPr>
            <a:spLocks noChangeArrowheads="1"/>
          </p:cNvSpPr>
          <p:nvPr/>
        </p:nvSpPr>
        <p:spPr bwMode="auto">
          <a:xfrm>
            <a:off x="2743200" y="313531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792" name="Oval 9"/>
          <p:cNvSpPr>
            <a:spLocks noChangeArrowheads="1"/>
          </p:cNvSpPr>
          <p:nvPr/>
        </p:nvSpPr>
        <p:spPr bwMode="auto">
          <a:xfrm>
            <a:off x="7315200" y="305911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[ae] vs. [aa]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2366" r="8594" b="9138"/>
          <a:stretch>
            <a:fillRect/>
          </a:stretch>
        </p:blipFill>
        <p:spPr bwMode="auto">
          <a:xfrm>
            <a:off x="685800" y="1200150"/>
            <a:ext cx="76962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0838" name="Oval 6"/>
          <p:cNvSpPr>
            <a:spLocks noChangeArrowheads="1"/>
          </p:cNvSpPr>
          <p:nvPr/>
        </p:nvSpPr>
        <p:spPr bwMode="auto">
          <a:xfrm>
            <a:off x="2819400" y="32766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39" name="Oval 7"/>
          <p:cNvSpPr>
            <a:spLocks noChangeArrowheads="1"/>
          </p:cNvSpPr>
          <p:nvPr/>
        </p:nvSpPr>
        <p:spPr bwMode="auto">
          <a:xfrm>
            <a:off x="7315200" y="32766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0" name="Rectangle 9"/>
          <p:cNvSpPr>
            <a:spLocks noChangeArrowheads="1"/>
          </p:cNvSpPr>
          <p:nvPr/>
        </p:nvSpPr>
        <p:spPr bwMode="auto">
          <a:xfrm>
            <a:off x="2209800" y="6521450"/>
            <a:ext cx="6137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Figure from Jennifer Venditti, from a lecture given by Rochelle Newman</a:t>
            </a:r>
          </a:p>
        </p:txBody>
      </p:sp>
    </p:spTree>
    <p:extLst>
      <p:ext uri="{BB962C8B-B14F-4D97-AF65-F5344CB8AC3E}">
        <p14:creationId xmlns:p14="http://schemas.microsoft.com/office/powerpoint/2010/main" val="213201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Where to go for more info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err="1"/>
              <a:t>Ladefoged</a:t>
            </a:r>
            <a:r>
              <a:rPr lang="en-US" sz="2800" dirty="0"/>
              <a:t>, Peter. 1993. A Course in Phonetics</a:t>
            </a:r>
          </a:p>
          <a:p>
            <a:r>
              <a:rPr lang="en-US" sz="2800" dirty="0"/>
              <a:t>Mark Liberman</a:t>
            </a:r>
            <a:r>
              <a:rPr lang="ja-JP" altLang="en-US" sz="2800" dirty="0"/>
              <a:t>’</a:t>
            </a:r>
            <a:r>
              <a:rPr lang="en-US" sz="2800" dirty="0"/>
              <a:t>s site</a:t>
            </a:r>
          </a:p>
          <a:p>
            <a:pPr lvl="1"/>
            <a:r>
              <a:rPr lang="en-US" sz="2800" dirty="0">
                <a:ea typeface="ＭＳ Ｐゴシック" charset="0"/>
                <a:hlinkClick r:id="rId3"/>
              </a:rPr>
              <a:t>http://www.ling.upenn.edu/courses/Spring_2001/ling001/phonetics.html</a:t>
            </a:r>
            <a:endParaRPr lang="en-US" sz="2800" dirty="0">
              <a:ea typeface="ＭＳ Ｐゴシック" charset="0"/>
            </a:endParaRPr>
          </a:p>
          <a:p>
            <a:r>
              <a:rPr lang="en-US" sz="2800" dirty="0"/>
              <a:t>John Coleman</a:t>
            </a:r>
            <a:r>
              <a:rPr lang="ja-JP" altLang="en-US" sz="2800" dirty="0"/>
              <a:t>’</a:t>
            </a:r>
            <a:r>
              <a:rPr lang="en-US" sz="2800" dirty="0"/>
              <a:t>s site</a:t>
            </a:r>
          </a:p>
          <a:p>
            <a:pPr lvl="1"/>
            <a:r>
              <a:rPr lang="en-US" sz="2800" dirty="0">
                <a:ea typeface="ＭＳ Ｐゴシック" charset="0"/>
                <a:hlinkClick r:id="rId4"/>
              </a:rPr>
              <a:t>http://www.phon.ox.ac.uk/%7Ejcoleman/mst_mphil_phonetics_course_index.html</a:t>
            </a:r>
            <a:endParaRPr lang="en-US" sz="2800" dirty="0">
              <a:ea typeface="ＭＳ Ｐゴシック" charset="0"/>
            </a:endParaRPr>
          </a:p>
          <a:p>
            <a:r>
              <a:rPr lang="en-US" sz="3000" dirty="0">
                <a:ea typeface="ＭＳ Ｐゴシック" charset="0"/>
              </a:rPr>
              <a:t>Jennifer Smith’s resource page</a:t>
            </a:r>
          </a:p>
          <a:p>
            <a:pPr lvl="1"/>
            <a:r>
              <a:rPr lang="en-US" sz="2800" dirty="0">
                <a:ea typeface="ＭＳ Ｐゴシック" charset="0"/>
                <a:hlinkClick r:id="rId5"/>
              </a:rPr>
              <a:t>http://</a:t>
            </a:r>
            <a:r>
              <a:rPr lang="en-US" sz="2800" dirty="0" err="1">
                <a:ea typeface="ＭＳ Ｐゴシック" charset="0"/>
                <a:hlinkClick r:id="rId5"/>
              </a:rPr>
              <a:t>www.unc.edu</a:t>
            </a:r>
            <a:r>
              <a:rPr lang="en-US" sz="2800" dirty="0">
                <a:ea typeface="ＭＳ Ｐゴシック" charset="0"/>
                <a:hlinkClick r:id="rId5"/>
              </a:rPr>
              <a:t>/~</a:t>
            </a:r>
            <a:r>
              <a:rPr lang="en-US" sz="2800" dirty="0" err="1">
                <a:ea typeface="ＭＳ Ｐゴシック" charset="0"/>
                <a:hlinkClick r:id="rId5"/>
              </a:rPr>
              <a:t>jlsmith</a:t>
            </a:r>
            <a:r>
              <a:rPr lang="en-US" sz="2800" dirty="0">
                <a:ea typeface="ＭＳ Ｐゴシック" charset="0"/>
                <a:hlinkClick r:id="rId5"/>
              </a:rPr>
              <a:t>/</a:t>
            </a:r>
            <a:r>
              <a:rPr lang="en-US" sz="2800" dirty="0" err="1">
                <a:ea typeface="ＭＳ Ｐゴシック" charset="0"/>
                <a:hlinkClick r:id="rId5"/>
              </a:rPr>
              <a:t>pht-url.html</a:t>
            </a:r>
            <a:endParaRPr lang="en-US" sz="28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9"/>
            <a:ext cx="8305800" cy="1143000"/>
          </a:xfrm>
        </p:spPr>
        <p:txBody>
          <a:bodyPr/>
          <a:lstStyle/>
          <a:p>
            <a:r>
              <a:rPr lang="en-US" dirty="0"/>
              <a:t>Sound waves are longitudinal waves</a:t>
            </a:r>
          </a:p>
        </p:txBody>
      </p:sp>
      <p:pic>
        <p:nvPicPr>
          <p:cNvPr id="5" name="Picture 4" descr="Lwave-v8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4600"/>
            <a:ext cx="7848600" cy="261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200" y="6527913"/>
            <a:ext cx="168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 </a:t>
            </a:r>
            <a:r>
              <a:rPr lang="en-US" dirty="0" err="1"/>
              <a:t>Rusell</a:t>
            </a:r>
            <a:r>
              <a:rPr lang="en-US" dirty="0"/>
              <a:t> Figure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tand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43000"/>
            <a:ext cx="7064829" cy="5494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067" y="3793067"/>
            <a:ext cx="1785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 </a:t>
            </a:r>
            <a:r>
              <a:rPr lang="en-US" dirty="0" err="1"/>
              <a:t>dispacment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333" y="5892800"/>
            <a:ext cx="868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53200" y="6527913"/>
            <a:ext cx="168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 </a:t>
            </a:r>
            <a:r>
              <a:rPr lang="en-US" dirty="0" err="1"/>
              <a:t>Rusell</a:t>
            </a:r>
            <a:r>
              <a:rPr lang="en-US" dirty="0"/>
              <a:t> Figure</a:t>
            </a:r>
          </a:p>
        </p:txBody>
      </p:sp>
    </p:spTree>
    <p:extLst>
      <p:ext uri="{BB962C8B-B14F-4D97-AF65-F5344CB8AC3E}">
        <p14:creationId xmlns:p14="http://schemas.microsoft.com/office/powerpoint/2010/main" val="26166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ARPAbet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hlinkClick r:id="rId3"/>
              </a:rPr>
              <a:t>http://www.stanford.edu/class/cs224s/arpabet.html</a:t>
            </a:r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The CMU Pronouncing Dictionary</a:t>
            </a:r>
          </a:p>
          <a:p>
            <a:r>
              <a:rPr lang="en-US" dirty="0">
                <a:latin typeface="Tahoma" charset="0"/>
                <a:hlinkClick r:id="rId4"/>
              </a:rPr>
              <a:t>http://www.speech.cs.cmu.edu/cgi-bin/cmudict</a:t>
            </a:r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What about other languages?</a:t>
            </a:r>
          </a:p>
          <a:p>
            <a:r>
              <a:rPr lang="en-US" dirty="0">
                <a:latin typeface="Tahoma" charset="0"/>
              </a:rPr>
              <a:t>International Phonetic Alphabet:</a:t>
            </a:r>
          </a:p>
          <a:p>
            <a:r>
              <a:rPr lang="en-US" dirty="0">
                <a:latin typeface="Tahoma" charset="0"/>
                <a:hlinkClick r:id="rId5"/>
              </a:rPr>
              <a:t>http://en.wikipedia.org/wiki/International_Phonetic_Alphabet</a:t>
            </a:r>
            <a:endParaRPr lang="en-US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6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r>
              <a:rPr lang="en-US" dirty="0"/>
              <a:t>Remember High School Physics</a:t>
            </a:r>
            <a:br>
              <a:rPr lang="en-US" dirty="0"/>
            </a:br>
            <a:r>
              <a:rPr lang="en-US" dirty="0"/>
              <a:t>Simple Period Waves (sine waves)</a:t>
            </a:r>
          </a:p>
        </p:txBody>
      </p:sp>
      <p:pic>
        <p:nvPicPr>
          <p:cNvPr id="24579" name="Picture 4" descr="10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5882"/>
          <a:stretch>
            <a:fillRect/>
          </a:stretch>
        </p:blipFill>
        <p:spPr>
          <a:xfrm>
            <a:off x="4834466" y="1371600"/>
            <a:ext cx="3962400" cy="2330824"/>
          </a:xfrm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609600" y="2209800"/>
            <a:ext cx="4343400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Times" charset="0"/>
              <a:buChar char="•"/>
            </a:pPr>
            <a:r>
              <a:rPr lang="en-US" sz="2800" dirty="0"/>
              <a:t> Characterized by:</a:t>
            </a:r>
          </a:p>
          <a:p>
            <a:pPr lvl="1">
              <a:buFont typeface="Times" charset="0"/>
              <a:buChar char="•"/>
            </a:pPr>
            <a:r>
              <a:rPr lang="en-US" sz="2800" dirty="0"/>
              <a:t> period: T</a:t>
            </a:r>
          </a:p>
          <a:p>
            <a:pPr lvl="1">
              <a:buFont typeface="Times" charset="0"/>
              <a:buChar char="•"/>
            </a:pPr>
            <a:r>
              <a:rPr lang="en-US" sz="2800" dirty="0"/>
              <a:t> amplitude A</a:t>
            </a:r>
          </a:p>
          <a:p>
            <a:pPr lvl="1">
              <a:buFont typeface="Times" charset="0"/>
              <a:buChar char="•"/>
            </a:pPr>
            <a:r>
              <a:rPr lang="en-US" sz="2800" dirty="0"/>
              <a:t> phase </a:t>
            </a:r>
            <a:r>
              <a:rPr lang="en-US" sz="2800" dirty="0">
                <a:sym typeface="Symbol" charset="0"/>
              </a:rPr>
              <a:t></a:t>
            </a:r>
          </a:p>
          <a:p>
            <a:pPr>
              <a:buFont typeface="Times" charset="0"/>
              <a:buChar char="•"/>
            </a:pPr>
            <a:r>
              <a:rPr lang="en-US" sz="2800" dirty="0">
                <a:sym typeface="Symbol" charset="0"/>
              </a:rPr>
              <a:t> Fundamental frequency</a:t>
            </a:r>
          </a:p>
          <a:p>
            <a:pPr>
              <a:buFont typeface="Times" charset="0"/>
              <a:buNone/>
            </a:pPr>
            <a:r>
              <a:rPr lang="en-US" sz="2800" dirty="0">
                <a:sym typeface="Symbol" charset="0"/>
              </a:rPr>
              <a:t>in cycles per second, or Hz</a:t>
            </a:r>
          </a:p>
          <a:p>
            <a:pPr lvl="1">
              <a:buFont typeface="Times" charset="0"/>
              <a:buChar char="•"/>
            </a:pPr>
            <a:r>
              <a:rPr lang="en-US" sz="2800" dirty="0">
                <a:sym typeface="Symbol" charset="0"/>
              </a:rPr>
              <a:t> F</a:t>
            </a:r>
            <a:r>
              <a:rPr lang="en-US" sz="2800" baseline="-25000" dirty="0">
                <a:sym typeface="Symbol" charset="0"/>
              </a:rPr>
              <a:t>0</a:t>
            </a:r>
            <a:r>
              <a:rPr lang="en-US" sz="2800" dirty="0">
                <a:sym typeface="Symbol" charset="0"/>
              </a:rPr>
              <a:t>=1/T</a:t>
            </a:r>
            <a:endParaRPr lang="en-US" sz="2800" dirty="0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6019800" y="4038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Line 8"/>
          <p:cNvSpPr>
            <a:spLocks noChangeShapeType="1"/>
          </p:cNvSpPr>
          <p:nvPr/>
        </p:nvSpPr>
        <p:spPr bwMode="auto">
          <a:xfrm>
            <a:off x="7620000" y="4038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Line 9"/>
          <p:cNvSpPr>
            <a:spLocks noChangeShapeType="1"/>
          </p:cNvSpPr>
          <p:nvPr/>
        </p:nvSpPr>
        <p:spPr bwMode="auto">
          <a:xfrm>
            <a:off x="6019800" y="48768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10"/>
          <p:cNvSpPr>
            <a:spLocks noChangeArrowheads="1"/>
          </p:cNvSpPr>
          <p:nvPr/>
        </p:nvSpPr>
        <p:spPr bwMode="auto">
          <a:xfrm>
            <a:off x="6529388" y="5060950"/>
            <a:ext cx="911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 cycle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" y="57150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listen to sine waves:</a:t>
            </a:r>
            <a:br>
              <a:rPr lang="en-US" dirty="0"/>
            </a:br>
            <a:r>
              <a:rPr lang="en-US" dirty="0">
                <a:hlinkClick r:id="rId4"/>
              </a:rPr>
              <a:t>http://www.szynalski.com/tone-generator/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periodic waves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Computing the frequency of a wave:</a:t>
            </a:r>
          </a:p>
          <a:p>
            <a:pPr lvl="1"/>
            <a:r>
              <a:rPr lang="en-US"/>
              <a:t>5 cycles in .5 seconds = 10 cycles/second = 10 Hz</a:t>
            </a:r>
          </a:p>
          <a:p>
            <a:r>
              <a:rPr lang="en-US"/>
              <a:t>Amplitude:</a:t>
            </a:r>
          </a:p>
          <a:p>
            <a:pPr lvl="1"/>
            <a:r>
              <a:rPr lang="en-US"/>
              <a:t>1</a:t>
            </a:r>
          </a:p>
          <a:p>
            <a:r>
              <a:rPr lang="en-US"/>
              <a:t>Equation:</a:t>
            </a:r>
          </a:p>
          <a:p>
            <a:pPr lvl="1"/>
            <a:r>
              <a:rPr lang="en-US"/>
              <a:t>Y = A sin(2</a:t>
            </a:r>
            <a:r>
              <a:rPr lang="en-US">
                <a:sym typeface="Symbol" charset="0"/>
              </a:rPr>
              <a:t></a:t>
            </a:r>
            <a:r>
              <a:rPr lang="en-US"/>
              <a:t>ft)</a:t>
            </a:r>
          </a:p>
          <a:p>
            <a:endParaRPr lang="en-US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042988" y="165417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26630" name="Picture 8" descr="10h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454900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4857452"/>
            <a:ext cx="7724691" cy="161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dirty="0">
                <a:latin typeface="Calibri"/>
                <a:cs typeface="Calibri"/>
              </a:rPr>
              <a:t>The frequency of a wave: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5 cycles in .5 seconds = 10 cycles/second = 10 Hz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>
                <a:latin typeface="Calibri"/>
                <a:cs typeface="Calibri"/>
              </a:rPr>
              <a:t>Amplitude:  </a:t>
            </a:r>
            <a:r>
              <a:rPr lang="en-US" sz="2800" dirty="0">
                <a:latin typeface="Calibri"/>
                <a:cs typeface="Calibri"/>
              </a:rPr>
              <a:t>1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sound waves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457200" y="3048000"/>
            <a:ext cx="8229600" cy="3581400"/>
          </a:xfrm>
        </p:spPr>
        <p:txBody>
          <a:bodyPr/>
          <a:lstStyle/>
          <a:p>
            <a:r>
              <a:rPr lang="en-US" dirty="0"/>
              <a:t>A little piece from the waveform of the vowel [</a:t>
            </a:r>
            <a:r>
              <a:rPr lang="en-US" dirty="0" err="1"/>
              <a:t>iy</a:t>
            </a:r>
            <a:r>
              <a:rPr lang="en-US" dirty="0"/>
              <a:t>]</a:t>
            </a:r>
          </a:p>
          <a:p>
            <a:r>
              <a:rPr lang="en-US" sz="2800" dirty="0"/>
              <a:t>X axis: time. </a:t>
            </a:r>
          </a:p>
          <a:p>
            <a:r>
              <a:rPr lang="en-US" sz="2800" dirty="0"/>
              <a:t>Y axis: </a:t>
            </a:r>
          </a:p>
          <a:p>
            <a:pPr lvl="1"/>
            <a:r>
              <a:rPr lang="en-US" sz="2800" dirty="0"/>
              <a:t>Amplitude = air pressure at that time </a:t>
            </a:r>
          </a:p>
          <a:p>
            <a:pPr lvl="2"/>
            <a:r>
              <a:rPr lang="en-US" sz="2400" dirty="0"/>
              <a:t>+: compression</a:t>
            </a:r>
          </a:p>
          <a:p>
            <a:pPr lvl="2"/>
            <a:r>
              <a:rPr lang="en-US" sz="2400" dirty="0"/>
              <a:t>0: normal air pressure, </a:t>
            </a:r>
          </a:p>
          <a:p>
            <a:pPr lvl="2"/>
            <a:r>
              <a:rPr lang="en-US" sz="2400" dirty="0"/>
              <a:t>-: rarefaction</a:t>
            </a:r>
          </a:p>
          <a:p>
            <a:endParaRPr lang="en-US" dirty="0"/>
          </a:p>
        </p:txBody>
      </p:sp>
      <p:sp>
        <p:nvSpPr>
          <p:cNvPr id="28677" name="Rectangle 3"/>
          <p:cNvSpPr>
            <a:spLocks noChangeArrowheads="1"/>
          </p:cNvSpPr>
          <p:nvPr/>
        </p:nvSpPr>
        <p:spPr bwMode="auto">
          <a:xfrm>
            <a:off x="1042988" y="165417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28678" name="Picture 6" descr="i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44000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waves:</a:t>
            </a:r>
            <a:br>
              <a:rPr lang="en-US" dirty="0"/>
            </a:br>
            <a:r>
              <a:rPr lang="en-US" dirty="0"/>
              <a:t>Fundamental frequency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447800"/>
            <a:ext cx="8305800" cy="4572000"/>
          </a:xfrm>
        </p:spPr>
        <p:txBody>
          <a:bodyPr/>
          <a:lstStyle/>
          <a:p>
            <a:r>
              <a:rPr lang="en-US" dirty="0"/>
              <a:t>Waveform of the vowel [</a:t>
            </a:r>
            <a:r>
              <a:rPr lang="en-US" dirty="0" err="1"/>
              <a:t>iy</a:t>
            </a:r>
            <a:r>
              <a:rPr lang="en-US" dirty="0"/>
              <a:t>]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Frequency: 10 repetitions / .03875 seconds = 258 Hz</a:t>
            </a:r>
          </a:p>
          <a:p>
            <a:r>
              <a:rPr lang="en-US" dirty="0"/>
              <a:t>This is speed that vocal folds move, hence voicing</a:t>
            </a:r>
          </a:p>
          <a:p>
            <a:r>
              <a:rPr lang="en-US" dirty="0"/>
              <a:t>Each peak corresponds to an opening of the vocal folds</a:t>
            </a:r>
          </a:p>
          <a:p>
            <a:r>
              <a:rPr lang="en-US" dirty="0"/>
              <a:t>The low frequency of the complex wave is called the fundamental frequency of the wave or F0</a:t>
            </a:r>
          </a:p>
          <a:p>
            <a:endParaRPr lang="en-US" dirty="0"/>
          </a:p>
        </p:txBody>
      </p:sp>
      <p:pic>
        <p:nvPicPr>
          <p:cNvPr id="45061" name="Picture 5" descr="i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0"/>
            <a:ext cx="9144000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She just had a baby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3886200"/>
            <a:ext cx="7772400" cy="2286000"/>
          </a:xfrm>
        </p:spPr>
        <p:txBody>
          <a:bodyPr/>
          <a:lstStyle/>
          <a:p>
            <a:r>
              <a:rPr lang="en-US" dirty="0"/>
              <a:t>Note that vowels all have regular amplitude peaks</a:t>
            </a:r>
          </a:p>
          <a:p>
            <a:r>
              <a:rPr lang="en-US" dirty="0"/>
              <a:t>Stop consonant</a:t>
            </a:r>
          </a:p>
          <a:p>
            <a:pPr lvl="1"/>
            <a:r>
              <a:rPr lang="en-US" dirty="0"/>
              <a:t>Closure followed by release</a:t>
            </a:r>
          </a:p>
          <a:p>
            <a:pPr lvl="1"/>
            <a:r>
              <a:rPr lang="en-US" dirty="0"/>
              <a:t>Notice the silence followed by slight bursts of emphasis: very clear for [b] of </a:t>
            </a:r>
            <a:r>
              <a:rPr lang="ja-JP" altLang="en-US" dirty="0"/>
              <a:t>“</a:t>
            </a:r>
            <a:r>
              <a:rPr lang="en-US" dirty="0"/>
              <a:t>baby</a:t>
            </a:r>
            <a:r>
              <a:rPr lang="ja-JP" altLang="en-US" dirty="0"/>
              <a:t>”</a:t>
            </a:r>
            <a:endParaRPr lang="en-US" dirty="0"/>
          </a:p>
          <a:p>
            <a:r>
              <a:rPr lang="en-US" dirty="0"/>
              <a:t>Fricative: noisy.  [</a:t>
            </a:r>
            <a:r>
              <a:rPr lang="en-US" dirty="0" err="1"/>
              <a:t>sh</a:t>
            </a:r>
            <a:r>
              <a:rPr lang="en-US" dirty="0"/>
              <a:t>] of </a:t>
            </a:r>
            <a:r>
              <a:rPr lang="ja-JP" altLang="en-US" dirty="0"/>
              <a:t>“</a:t>
            </a:r>
            <a:r>
              <a:rPr lang="en-US" dirty="0"/>
              <a:t>she</a:t>
            </a:r>
            <a:r>
              <a:rPr lang="ja-JP" altLang="en-US" dirty="0"/>
              <a:t>”</a:t>
            </a:r>
            <a:r>
              <a:rPr lang="en-US" dirty="0"/>
              <a:t> at beginning</a:t>
            </a:r>
          </a:p>
        </p:txBody>
      </p:sp>
      <p:pic>
        <p:nvPicPr>
          <p:cNvPr id="57349" name="Picture 4" descr="ba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89156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0197" name="B80D9917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8100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20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9" fill="hold"/>
                                        <p:tgtEl>
                                          <p:spTgt spid="520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019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0197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Fricative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7" name="Picture 4" descr="frica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5938"/>
            <a:ext cx="914400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freshman physics:</a:t>
            </a:r>
            <a:br>
              <a:rPr lang="en-US" dirty="0"/>
            </a:br>
            <a:r>
              <a:rPr lang="en-US" dirty="0"/>
              <a:t>Waves have different frequencies</a:t>
            </a:r>
          </a:p>
        </p:txBody>
      </p:sp>
      <p:pic>
        <p:nvPicPr>
          <p:cNvPr id="61444" name="Picture 3" descr="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47800"/>
            <a:ext cx="3963988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4" descr="1000al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733800"/>
            <a:ext cx="434498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5"/>
          <p:cNvSpPr>
            <a:spLocks noChangeArrowheads="1"/>
          </p:cNvSpPr>
          <p:nvPr/>
        </p:nvSpPr>
        <p:spPr bwMode="auto">
          <a:xfrm>
            <a:off x="6765925" y="2466975"/>
            <a:ext cx="776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100 Hz</a:t>
            </a:r>
          </a:p>
        </p:txBody>
      </p:sp>
      <p:sp>
        <p:nvSpPr>
          <p:cNvPr id="61447" name="Rectangle 6"/>
          <p:cNvSpPr>
            <a:spLocks noChangeArrowheads="1"/>
          </p:cNvSpPr>
          <p:nvPr/>
        </p:nvSpPr>
        <p:spPr bwMode="auto">
          <a:xfrm>
            <a:off x="6613525" y="4938713"/>
            <a:ext cx="877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1000 Hz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waves: Adding a 100 Hz and 1000 Hz wave together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2" name="Picture 3" descr="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731678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5540" name="Line 3"/>
          <p:cNvSpPr>
            <a:spLocks noChangeShapeType="1"/>
          </p:cNvSpPr>
          <p:nvPr/>
        </p:nvSpPr>
        <p:spPr bwMode="auto">
          <a:xfrm>
            <a:off x="1981200" y="2819400"/>
            <a:ext cx="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1" name="Line 4"/>
          <p:cNvSpPr>
            <a:spLocks noChangeShapeType="1"/>
          </p:cNvSpPr>
          <p:nvPr/>
        </p:nvSpPr>
        <p:spPr bwMode="auto">
          <a:xfrm>
            <a:off x="1981200" y="5410200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2" name="Line 5"/>
          <p:cNvSpPr>
            <a:spLocks noChangeShapeType="1"/>
          </p:cNvSpPr>
          <p:nvPr/>
        </p:nvSpPr>
        <p:spPr bwMode="auto">
          <a:xfrm>
            <a:off x="3048000" y="43434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Line 6"/>
          <p:cNvSpPr>
            <a:spLocks noChangeShapeType="1"/>
          </p:cNvSpPr>
          <p:nvPr/>
        </p:nvSpPr>
        <p:spPr bwMode="auto">
          <a:xfrm>
            <a:off x="7620000" y="43434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4" name="Text Box 7"/>
          <p:cNvSpPr txBox="1">
            <a:spLocks noChangeArrowheads="1"/>
          </p:cNvSpPr>
          <p:nvPr/>
        </p:nvSpPr>
        <p:spPr bwMode="auto">
          <a:xfrm>
            <a:off x="3184525" y="661511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5545" name="Text Box 8"/>
          <p:cNvSpPr txBox="1">
            <a:spLocks noChangeArrowheads="1"/>
          </p:cNvSpPr>
          <p:nvPr/>
        </p:nvSpPr>
        <p:spPr bwMode="auto">
          <a:xfrm>
            <a:off x="3352800" y="5943600"/>
            <a:ext cx="1066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65546" name="Text Box 9"/>
          <p:cNvSpPr txBox="1">
            <a:spLocks noChangeArrowheads="1"/>
          </p:cNvSpPr>
          <p:nvPr/>
        </p:nvSpPr>
        <p:spPr bwMode="auto">
          <a:xfrm>
            <a:off x="3733800" y="5638800"/>
            <a:ext cx="274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65547" name="Text Box 10"/>
          <p:cNvSpPr txBox="1">
            <a:spLocks noChangeArrowheads="1"/>
          </p:cNvSpPr>
          <p:nvPr/>
        </p:nvSpPr>
        <p:spPr bwMode="auto">
          <a:xfrm>
            <a:off x="2743200" y="5638800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100</a:t>
            </a:r>
          </a:p>
        </p:txBody>
      </p:sp>
      <p:sp>
        <p:nvSpPr>
          <p:cNvPr id="65548" name="Text Box 11"/>
          <p:cNvSpPr txBox="1">
            <a:spLocks noChangeArrowheads="1"/>
          </p:cNvSpPr>
          <p:nvPr/>
        </p:nvSpPr>
        <p:spPr bwMode="auto">
          <a:xfrm>
            <a:off x="7146925" y="6191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5549" name="Text Box 12"/>
          <p:cNvSpPr txBox="1">
            <a:spLocks noChangeArrowheads="1"/>
          </p:cNvSpPr>
          <p:nvPr/>
        </p:nvSpPr>
        <p:spPr bwMode="auto">
          <a:xfrm>
            <a:off x="8442325" y="440531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5550" name="Text Box 13"/>
          <p:cNvSpPr txBox="1">
            <a:spLocks noChangeArrowheads="1"/>
          </p:cNvSpPr>
          <p:nvPr/>
        </p:nvSpPr>
        <p:spPr bwMode="auto">
          <a:xfrm>
            <a:off x="7391400" y="55626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1000</a:t>
            </a:r>
          </a:p>
        </p:txBody>
      </p:sp>
      <p:sp>
        <p:nvSpPr>
          <p:cNvPr id="65551" name="Text Box 14"/>
          <p:cNvSpPr txBox="1">
            <a:spLocks noChangeArrowheads="1"/>
          </p:cNvSpPr>
          <p:nvPr/>
        </p:nvSpPr>
        <p:spPr bwMode="auto">
          <a:xfrm>
            <a:off x="4632325" y="5624513"/>
            <a:ext cx="1538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Frequency in Hz</a:t>
            </a:r>
          </a:p>
        </p:txBody>
      </p:sp>
      <p:sp>
        <p:nvSpPr>
          <p:cNvPr id="65552" name="Text Box 15"/>
          <p:cNvSpPr txBox="1">
            <a:spLocks noChangeArrowheads="1"/>
          </p:cNvSpPr>
          <p:nvPr/>
        </p:nvSpPr>
        <p:spPr bwMode="auto">
          <a:xfrm rot="-5400000">
            <a:off x="968375" y="3756025"/>
            <a:ext cx="1295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Amplitude</a:t>
            </a:r>
          </a:p>
        </p:txBody>
      </p:sp>
      <p:sp>
        <p:nvSpPr>
          <p:cNvPr id="65553" name="Rectangle 16"/>
          <p:cNvSpPr>
            <a:spLocks noChangeArrowheads="1"/>
          </p:cNvSpPr>
          <p:nvPr/>
        </p:nvSpPr>
        <p:spPr bwMode="auto">
          <a:xfrm>
            <a:off x="2133600" y="6096000"/>
            <a:ext cx="44561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Frequency components (100 and 1000 Hz) on x-axis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 continued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Fourier analysis: any wave can be represented as the (infinite) sum of sine waves of different frequencies (amplitude, phase)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ARPAbet Vowels</a:t>
            </a:r>
          </a:p>
        </p:txBody>
      </p:sp>
      <p:graphicFrame>
        <p:nvGraphicFramePr>
          <p:cNvPr id="409679" name="Group 79"/>
          <p:cNvGraphicFramePr>
            <a:graphicFrameLocks noGrp="1"/>
          </p:cNvGraphicFramePr>
          <p:nvPr/>
        </p:nvGraphicFramePr>
        <p:xfrm>
          <a:off x="1143000" y="1397000"/>
          <a:ext cx="6858000" cy="41148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b_d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ARPA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b_d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ARPA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iy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bode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ih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booed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bayed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bud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eh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bird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bide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bod(y)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bowed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bawd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Boyd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oy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Budd(hist)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2300" name="Rectangle 76"/>
          <p:cNvSpPr>
            <a:spLocks noChangeArrowheads="1"/>
          </p:cNvSpPr>
          <p:nvPr/>
        </p:nvSpPr>
        <p:spPr bwMode="auto">
          <a:xfrm>
            <a:off x="2819400" y="6521450"/>
            <a:ext cx="37590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corpus.linguistics.berkeley.edu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acip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52302" name="Rectangle 80"/>
          <p:cNvSpPr>
            <a:spLocks noChangeArrowheads="1"/>
          </p:cNvSpPr>
          <p:nvPr/>
        </p:nvSpPr>
        <p:spPr bwMode="auto">
          <a:xfrm>
            <a:off x="1752600" y="5715000"/>
            <a:ext cx="65293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Note: Many speakers pronounce Buddhist with the vowel uw as in booed,</a:t>
            </a:r>
          </a:p>
          <a:p>
            <a:r>
              <a:rPr lang="en-US" b="1"/>
              <a:t>So for them [uh] is instead the vowel in </a:t>
            </a:r>
            <a:r>
              <a:rPr lang="ja-JP" altLang="en-US" b="1"/>
              <a:t>“</a:t>
            </a:r>
            <a:r>
              <a:rPr lang="en-US" b="1"/>
              <a:t>put</a:t>
            </a:r>
            <a:r>
              <a:rPr lang="ja-JP" altLang="en-US" b="1"/>
              <a:t>”</a:t>
            </a:r>
            <a:r>
              <a:rPr lang="en-US" b="1"/>
              <a:t> or </a:t>
            </a:r>
            <a:r>
              <a:rPr lang="ja-JP" altLang="en-US" b="1"/>
              <a:t>“</a:t>
            </a:r>
            <a:r>
              <a:rPr lang="en-US" b="1"/>
              <a:t>book</a:t>
            </a:r>
            <a:r>
              <a:rPr lang="ja-JP" altLang="en-US" b="1"/>
              <a:t>”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5651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9"/>
            <a:ext cx="8915400" cy="1143000"/>
          </a:xfrm>
        </p:spPr>
        <p:txBody>
          <a:bodyPr/>
          <a:lstStyle/>
          <a:p>
            <a:r>
              <a:rPr lang="en-US" sz="3200" dirty="0"/>
              <a:t>Spectrum of one instant in an actual </a:t>
            </a:r>
            <a:r>
              <a:rPr lang="en-US" sz="3200" dirty="0" err="1"/>
              <a:t>soundwave</a:t>
            </a:r>
            <a:r>
              <a:rPr lang="en-US" sz="3200" dirty="0"/>
              <a:t>: many components across frequency range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9636" name="Picture 3" descr="ae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52600"/>
            <a:ext cx="5029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of [ae] waveform from </a:t>
            </a:r>
            <a:r>
              <a:rPr lang="ja-JP" altLang="en-US"/>
              <a:t>“</a:t>
            </a:r>
            <a:r>
              <a:rPr lang="en-US"/>
              <a:t>had</a:t>
            </a:r>
            <a:r>
              <a:rPr lang="ja-JP" altLang="en-US"/>
              <a:t>”</a:t>
            </a: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3124200"/>
            <a:ext cx="7772400" cy="3505200"/>
          </a:xfrm>
        </p:spPr>
        <p:txBody>
          <a:bodyPr/>
          <a:lstStyle/>
          <a:p>
            <a:r>
              <a:rPr lang="en-US" dirty="0"/>
              <a:t>Note complex wave repeating nine times in figure</a:t>
            </a:r>
          </a:p>
          <a:p>
            <a:r>
              <a:rPr lang="en-US" dirty="0"/>
              <a:t>Plus smaller waves which repeats 4 times for every large pattern</a:t>
            </a:r>
          </a:p>
          <a:p>
            <a:r>
              <a:rPr lang="en-US" dirty="0"/>
              <a:t>Large wave has frequency of 250 Hz (9 times in .036 seconds)</a:t>
            </a:r>
          </a:p>
          <a:p>
            <a:r>
              <a:rPr lang="en-US" dirty="0"/>
              <a:t>Small wave roughly 4 times this, or roughly 1000 Hz</a:t>
            </a:r>
          </a:p>
          <a:p>
            <a:r>
              <a:rPr lang="en-US" dirty="0"/>
              <a:t>Two little tiny waves on top of peak of 1000 Hz waves</a:t>
            </a:r>
          </a:p>
        </p:txBody>
      </p:sp>
      <p:pic>
        <p:nvPicPr>
          <p:cNvPr id="71685" name="Picture 4" descr="fig07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t="4546" b="80919"/>
          <a:stretch>
            <a:fillRect/>
          </a:stretch>
        </p:blipFill>
        <p:spPr bwMode="auto">
          <a:xfrm>
            <a:off x="138842" y="1371600"/>
            <a:ext cx="8977799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spectrum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Spectrum represents these </a:t>
            </a:r>
            <a:r>
              <a:rPr lang="en-US" dirty="0" err="1"/>
              <a:t>freq</a:t>
            </a:r>
            <a:r>
              <a:rPr lang="en-US" dirty="0"/>
              <a:t> components</a:t>
            </a:r>
          </a:p>
          <a:p>
            <a:r>
              <a:rPr lang="en-US" dirty="0"/>
              <a:t>Computed by Fourier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x-axis shows frequency, y-axis shows magnitude (in decibels)</a:t>
            </a:r>
          </a:p>
          <a:p>
            <a:r>
              <a:rPr lang="en-US" dirty="0"/>
              <a:t> Peaks at 930 Hz, 1860 Hz, and 3020 Hz.</a:t>
            </a:r>
          </a:p>
        </p:txBody>
      </p:sp>
      <p:pic>
        <p:nvPicPr>
          <p:cNvPr id="73733" name="Picture 4" descr="fig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" t="2728" r="54124" b="79100"/>
          <a:stretch>
            <a:fillRect/>
          </a:stretch>
        </p:blipFill>
        <p:spPr bwMode="auto">
          <a:xfrm>
            <a:off x="2362200" y="2362200"/>
            <a:ext cx="338296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Seeing formants: the spectrogram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577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1/5/07</a:t>
            </a:r>
          </a:p>
        </p:txBody>
      </p:sp>
      <p:pic>
        <p:nvPicPr>
          <p:cNvPr id="75780" name="Picture 3" descr="Lad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6456363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Formants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Vowels largely distinguished by 2 characteristic pitches.</a:t>
            </a:r>
          </a:p>
          <a:p>
            <a:r>
              <a:rPr lang="en-US"/>
              <a:t>One of them (the higher of the two) goes downward throughout the series iy ih eh ae aa ao ou u  </a:t>
            </a:r>
          </a:p>
          <a:p>
            <a:r>
              <a:rPr lang="en-US"/>
              <a:t>The other goes up for the first four vowels and then down for the next four. </a:t>
            </a:r>
          </a:p>
          <a:p>
            <a:r>
              <a:rPr lang="en-US"/>
              <a:t>These are called "formants" of the vowels, lower is 1st formant, higher is 2nd formant.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Spectrogram: spectrum + time dimension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7" name="Picture 4" descr="spect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3113"/>
            <a:ext cx="9144000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read spectrograms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69333" y="4038600"/>
            <a:ext cx="8991600" cy="1295400"/>
          </a:xfrm>
        </p:spPr>
        <p:txBody>
          <a:bodyPr/>
          <a:lstStyle/>
          <a:p>
            <a:r>
              <a:rPr lang="en-US" dirty="0" err="1"/>
              <a:t>bab</a:t>
            </a:r>
            <a:r>
              <a:rPr lang="en-US" dirty="0"/>
              <a:t>: closure of lips lowers all formants: so rapid increase in all formants at beginning of "</a:t>
            </a:r>
            <a:r>
              <a:rPr lang="en-US" dirty="0" err="1"/>
              <a:t>bab</a:t>
            </a:r>
            <a:r>
              <a:rPr lang="ja-JP" altLang="en-US" dirty="0"/>
              <a:t>”</a:t>
            </a:r>
            <a:endParaRPr lang="en-US" dirty="0"/>
          </a:p>
          <a:p>
            <a:r>
              <a:rPr lang="en-US" dirty="0"/>
              <a:t>dad: first formant increases, but F2 and F3 slight fall</a:t>
            </a:r>
          </a:p>
          <a:p>
            <a:r>
              <a:rPr lang="en-US" dirty="0"/>
              <a:t>gag: F2 and F3 come together: this is a characteristic of velars. Formant transitions take longer in velars than in </a:t>
            </a:r>
            <a:r>
              <a:rPr lang="en-US" dirty="0" err="1"/>
              <a:t>alveolars</a:t>
            </a:r>
            <a:r>
              <a:rPr lang="en-US" dirty="0"/>
              <a:t> or labials</a:t>
            </a:r>
          </a:p>
        </p:txBody>
      </p:sp>
      <p:pic>
        <p:nvPicPr>
          <p:cNvPr id="108549" name="Picture 4" descr="Lad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5667375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0" name="Rectangle 5"/>
          <p:cNvSpPr>
            <a:spLocks noChangeArrowheads="1"/>
          </p:cNvSpPr>
          <p:nvPr/>
        </p:nvSpPr>
        <p:spPr bwMode="auto">
          <a:xfrm>
            <a:off x="5545138" y="6521450"/>
            <a:ext cx="3598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From Ladefoged </a:t>
            </a:r>
            <a:r>
              <a:rPr lang="ja-JP" altLang="en-US"/>
              <a:t>“</a:t>
            </a:r>
            <a:r>
              <a:rPr lang="en-US"/>
              <a:t>A Course in Phonetics</a:t>
            </a:r>
            <a:r>
              <a:rPr lang="ja-JP" altLang="en-US"/>
              <a:t>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4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411161"/>
          </a:xfrm>
        </p:spPr>
        <p:txBody>
          <a:bodyPr/>
          <a:lstStyle/>
          <a:p>
            <a:r>
              <a:rPr lang="en-US" dirty="0"/>
              <a:t>She came back and started again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0" y="3581400"/>
            <a:ext cx="9144000" cy="2438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1.  lots of high-</a:t>
            </a:r>
            <a:r>
              <a:rPr lang="en-US" sz="2400" dirty="0" err="1"/>
              <a:t>freq</a:t>
            </a:r>
            <a:r>
              <a:rPr lang="en-US" sz="2400" dirty="0"/>
              <a:t> energy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3.  closure for k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4.  burst of aspiration for k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5.  </a:t>
            </a:r>
            <a:r>
              <a:rPr lang="en-US" sz="2400" dirty="0" err="1"/>
              <a:t>ey</a:t>
            </a:r>
            <a:r>
              <a:rPr lang="en-US" sz="2400" dirty="0"/>
              <a:t> </a:t>
            </a:r>
            <a:r>
              <a:rPr lang="en-US" sz="2400" dirty="0" err="1"/>
              <a:t>vowel;faint</a:t>
            </a:r>
            <a:r>
              <a:rPr lang="en-US" sz="2400" dirty="0"/>
              <a:t> 1100 Hz formant is nasalization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6.  bilabial nasal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7. short b closure, voicing barely visible. 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8.  </a:t>
            </a:r>
            <a:r>
              <a:rPr lang="en-US" sz="2400" dirty="0" err="1"/>
              <a:t>ae</a:t>
            </a:r>
            <a:r>
              <a:rPr lang="en-US" sz="2400" dirty="0"/>
              <a:t>; note upward transitions after bilabial stop at beginning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9.  note F2 and F3 coming together for "k</a:t>
            </a:r>
            <a:r>
              <a:rPr lang="ja-JP" altLang="en-US" sz="2400" dirty="0"/>
              <a:t>”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0597" name="Picture 4" descr="Lad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17" y="609600"/>
            <a:ext cx="753978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8" name="Rectangle 6"/>
          <p:cNvSpPr>
            <a:spLocks noChangeArrowheads="1"/>
          </p:cNvSpPr>
          <p:nvPr/>
        </p:nvSpPr>
        <p:spPr bwMode="auto">
          <a:xfrm>
            <a:off x="5545138" y="6521450"/>
            <a:ext cx="3598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Ladefoged</a:t>
            </a:r>
            <a:r>
              <a:rPr lang="en-US" dirty="0"/>
              <a:t> </a:t>
            </a:r>
            <a:r>
              <a:rPr lang="ja-JP" altLang="en-US" dirty="0"/>
              <a:t>“</a:t>
            </a:r>
            <a:r>
              <a:rPr lang="en-US" dirty="0"/>
              <a:t>A Course in Phonetics</a:t>
            </a:r>
            <a:r>
              <a:rPr lang="ja-JP" altLang="en-US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Praat</a:t>
            </a:r>
            <a:r>
              <a:rPr lang="en-US" dirty="0"/>
              <a:t>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http://www.fon.hum.uva.nl/praat/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vowels have different formants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7772400" cy="4572000"/>
          </a:xfrm>
        </p:spPr>
        <p:txBody>
          <a:bodyPr/>
          <a:lstStyle/>
          <a:p>
            <a:r>
              <a:rPr lang="en-US" sz="2800" dirty="0"/>
              <a:t>Every time the vocal cords open and close, pulse of air from the lungs is sharp tap on air in vocal tract.</a:t>
            </a:r>
          </a:p>
          <a:p>
            <a:r>
              <a:rPr lang="en-US" sz="2800" dirty="0"/>
              <a:t>Setting air in vocal cavity vibrating, producing different harmonics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The Speech Chain </a:t>
            </a:r>
            <a:r>
              <a:rPr lang="en-US" sz="2400">
                <a:latin typeface="Verdana" charset="0"/>
              </a:rPr>
              <a:t>(Denes and Pinson)</a:t>
            </a:r>
            <a:endParaRPr lang="en-US">
              <a:latin typeface="Verdana" charset="0"/>
            </a:endParaRPr>
          </a:p>
        </p:txBody>
      </p:sp>
      <p:pic>
        <p:nvPicPr>
          <p:cNvPr id="60419" name="Picture 4" descr="speech-chain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71600"/>
            <a:ext cx="5432425" cy="4724400"/>
          </a:xfrm>
        </p:spPr>
      </p:pic>
      <p:pic>
        <p:nvPicPr>
          <p:cNvPr id="60421" name="Picture 5" descr="speech-chain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590800"/>
            <a:ext cx="3251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762000" y="5867400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SPEAKER</a:t>
            </a:r>
            <a:endParaRPr lang="en-US"/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7010400" y="5715000"/>
            <a:ext cx="1054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HEARER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Vocal Fold Cycles</a:t>
            </a:r>
          </a:p>
        </p:txBody>
      </p:sp>
      <p:pic>
        <p:nvPicPr>
          <p:cNvPr id="6" name="Picture 5" descr="vocal_fold_cycl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9799"/>
            <a:ext cx="8991600" cy="33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3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vocal source at 150 Hz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8" name="Picture 7" descr="kj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1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2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harmonics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242"/>
            <a:ext cx="9144000" cy="50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filter model of vowels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7772400" cy="4572000"/>
          </a:xfrm>
        </p:spPr>
        <p:txBody>
          <a:bodyPr/>
          <a:lstStyle/>
          <a:p>
            <a:r>
              <a:rPr lang="en-US" sz="3600" dirty="0"/>
              <a:t>Any body of air will vibrate in a way that depends on its size and shape. </a:t>
            </a:r>
          </a:p>
          <a:p>
            <a:r>
              <a:rPr lang="en-US" sz="3600" dirty="0"/>
              <a:t>Vocal tract as "amplifier"; amplifies certain harmonics</a:t>
            </a:r>
          </a:p>
          <a:p>
            <a:r>
              <a:rPr lang="en-US" sz="3600" dirty="0"/>
              <a:t>Formants are result of different shapes of vocal tract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oral cavity amplifies some harmonics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" y="1529242"/>
            <a:ext cx="8959283" cy="50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Source-filter model of speech production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6" name="Picture 3" descr="freq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209800"/>
            <a:ext cx="2514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4" descr="glotspe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28194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Picture 5" descr="schwsp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2200"/>
            <a:ext cx="2590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9" name="Line 6"/>
          <p:cNvSpPr>
            <a:spLocks noChangeShapeType="1"/>
          </p:cNvSpPr>
          <p:nvPr/>
        </p:nvSpPr>
        <p:spPr bwMode="auto">
          <a:xfrm>
            <a:off x="2362200" y="1905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0120" name="Text Box 7"/>
          <p:cNvSpPr txBox="1">
            <a:spLocks noChangeArrowheads="1"/>
          </p:cNvSpPr>
          <p:nvPr/>
        </p:nvSpPr>
        <p:spPr bwMode="auto">
          <a:xfrm>
            <a:off x="669925" y="1641475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/>
              <a:t>Input</a:t>
            </a:r>
          </a:p>
        </p:txBody>
      </p:sp>
      <p:sp>
        <p:nvSpPr>
          <p:cNvPr id="90121" name="Text Box 8"/>
          <p:cNvSpPr txBox="1">
            <a:spLocks noChangeArrowheads="1"/>
          </p:cNvSpPr>
          <p:nvPr/>
        </p:nvSpPr>
        <p:spPr bwMode="auto">
          <a:xfrm>
            <a:off x="3717925" y="1641475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/>
              <a:t>Filter</a:t>
            </a:r>
          </a:p>
        </p:txBody>
      </p:sp>
      <p:sp>
        <p:nvSpPr>
          <p:cNvPr id="90122" name="Text Box 9"/>
          <p:cNvSpPr txBox="1">
            <a:spLocks noChangeArrowheads="1"/>
          </p:cNvSpPr>
          <p:nvPr/>
        </p:nvSpPr>
        <p:spPr bwMode="auto">
          <a:xfrm>
            <a:off x="6689725" y="1676400"/>
            <a:ext cx="1311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/>
              <a:t>Output</a:t>
            </a:r>
          </a:p>
        </p:txBody>
      </p:sp>
      <p:sp>
        <p:nvSpPr>
          <p:cNvPr id="90123" name="Line 10"/>
          <p:cNvSpPr>
            <a:spLocks noChangeShapeType="1"/>
          </p:cNvSpPr>
          <p:nvPr/>
        </p:nvSpPr>
        <p:spPr bwMode="auto">
          <a:xfrm>
            <a:off x="5181600" y="1905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0124" name="Text Box 11"/>
          <p:cNvSpPr txBox="1">
            <a:spLocks noChangeArrowheads="1"/>
          </p:cNvSpPr>
          <p:nvPr/>
        </p:nvSpPr>
        <p:spPr bwMode="auto">
          <a:xfrm>
            <a:off x="212725" y="3775075"/>
            <a:ext cx="222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/>
              <a:t>Glottal spectrum</a:t>
            </a:r>
          </a:p>
        </p:txBody>
      </p:sp>
      <p:sp>
        <p:nvSpPr>
          <p:cNvPr id="90125" name="Text Box 12"/>
          <p:cNvSpPr txBox="1">
            <a:spLocks noChangeArrowheads="1"/>
          </p:cNvSpPr>
          <p:nvPr/>
        </p:nvSpPr>
        <p:spPr bwMode="auto">
          <a:xfrm>
            <a:off x="3032125" y="3775075"/>
            <a:ext cx="28241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/>
              <a:t>Vocal tract frequency</a:t>
            </a:r>
          </a:p>
          <a:p>
            <a:r>
              <a:rPr lang="en-US" sz="2400"/>
              <a:t>response  function</a:t>
            </a:r>
          </a:p>
        </p:txBody>
      </p:sp>
      <p:sp>
        <p:nvSpPr>
          <p:cNvPr id="90126" name="Rectangle 13"/>
          <p:cNvSpPr>
            <a:spLocks noChangeArrowheads="1"/>
          </p:cNvSpPr>
          <p:nvPr/>
        </p:nvSpPr>
        <p:spPr bwMode="auto">
          <a:xfrm>
            <a:off x="3998913" y="6521450"/>
            <a:ext cx="5145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Figures and text from Ratree Wayland slide from his website</a:t>
            </a:r>
          </a:p>
        </p:txBody>
      </p:sp>
      <p:sp>
        <p:nvSpPr>
          <p:cNvPr id="90127" name="Rectangle 14"/>
          <p:cNvSpPr>
            <a:spLocks noChangeArrowheads="1"/>
          </p:cNvSpPr>
          <p:nvPr/>
        </p:nvSpPr>
        <p:spPr bwMode="auto">
          <a:xfrm>
            <a:off x="957263" y="4841875"/>
            <a:ext cx="6067425" cy="11969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A50021"/>
                </a:solidFill>
              </a:rPr>
              <a:t>Source and filter are independent, so:</a:t>
            </a:r>
          </a:p>
          <a:p>
            <a:r>
              <a:rPr lang="en-US" sz="2400" dirty="0">
                <a:solidFill>
                  <a:srgbClr val="A50021"/>
                </a:solidFill>
              </a:rPr>
              <a:t>	Different vowels can have same pitch</a:t>
            </a:r>
          </a:p>
          <a:p>
            <a:r>
              <a:rPr lang="en-US" sz="2400" dirty="0">
                <a:solidFill>
                  <a:srgbClr val="A50021"/>
                </a:solidFill>
              </a:rPr>
              <a:t>	The same vowel can have different pitch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3" name="Picture 4" descr="source-fil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0"/>
            <a:ext cx="4254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9" name="Picture 2" descr="filter-spect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7000"/>
            <a:ext cx="6596063" cy="673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60325" y="5108575"/>
            <a:ext cx="112077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From</a:t>
            </a:r>
          </a:p>
          <a:p>
            <a:r>
              <a:rPr lang="en-US"/>
              <a:t>Mark</a:t>
            </a:r>
          </a:p>
          <a:p>
            <a:r>
              <a:rPr lang="en-US"/>
              <a:t>Liberman</a:t>
            </a:r>
            <a:r>
              <a:rPr lang="ja-JP" altLang="en-US"/>
              <a:t>’</a:t>
            </a:r>
            <a:r>
              <a:rPr lang="en-US"/>
              <a:t>s</a:t>
            </a:r>
          </a:p>
          <a:p>
            <a:r>
              <a:rPr lang="en-US"/>
              <a:t>Web 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Resonances of the vocal tract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The human vocal tract as an open tube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Air in a tube of a given length will tend to vibrate at resonance frequency of tube. </a:t>
            </a:r>
          </a:p>
        </p:txBody>
      </p:sp>
      <p:sp>
        <p:nvSpPr>
          <p:cNvPr id="96261" name="Line 4"/>
          <p:cNvSpPr>
            <a:spLocks noChangeShapeType="1"/>
          </p:cNvSpPr>
          <p:nvPr/>
        </p:nvSpPr>
        <p:spPr bwMode="auto">
          <a:xfrm>
            <a:off x="1600200" y="28956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6262" name="Line 5"/>
          <p:cNvSpPr>
            <a:spLocks noChangeShapeType="1"/>
          </p:cNvSpPr>
          <p:nvPr/>
        </p:nvSpPr>
        <p:spPr bwMode="auto">
          <a:xfrm>
            <a:off x="1600200" y="32766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6263" name="Line 6"/>
          <p:cNvSpPr>
            <a:spLocks noChangeShapeType="1"/>
          </p:cNvSpPr>
          <p:nvPr/>
        </p:nvSpPr>
        <p:spPr bwMode="auto">
          <a:xfrm>
            <a:off x="1600200" y="2895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6264" name="Line 7"/>
          <p:cNvSpPr>
            <a:spLocks noChangeShapeType="1"/>
          </p:cNvSpPr>
          <p:nvPr/>
        </p:nvSpPr>
        <p:spPr bwMode="auto">
          <a:xfrm flipV="1">
            <a:off x="1600200" y="3124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6265" name="Line 8"/>
          <p:cNvSpPr>
            <a:spLocks noChangeShapeType="1"/>
          </p:cNvSpPr>
          <p:nvPr/>
        </p:nvSpPr>
        <p:spPr bwMode="auto">
          <a:xfrm flipH="1">
            <a:off x="1447800" y="3048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6266" name="Line 9"/>
          <p:cNvSpPr>
            <a:spLocks noChangeShapeType="1"/>
          </p:cNvSpPr>
          <p:nvPr/>
        </p:nvSpPr>
        <p:spPr bwMode="auto">
          <a:xfrm flipH="1">
            <a:off x="1447800" y="3124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6267" name="Text Box 10"/>
          <p:cNvSpPr txBox="1">
            <a:spLocks noChangeArrowheads="1"/>
          </p:cNvSpPr>
          <p:nvPr/>
        </p:nvSpPr>
        <p:spPr bwMode="auto">
          <a:xfrm>
            <a:off x="1143000" y="2438400"/>
            <a:ext cx="1206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/>
              <a:t>Closed end</a:t>
            </a:r>
            <a:endParaRPr lang="en-US" sz="2400"/>
          </a:p>
        </p:txBody>
      </p:sp>
      <p:sp>
        <p:nvSpPr>
          <p:cNvPr id="96268" name="Text Box 11"/>
          <p:cNvSpPr txBox="1">
            <a:spLocks noChangeArrowheads="1"/>
          </p:cNvSpPr>
          <p:nvPr/>
        </p:nvSpPr>
        <p:spPr bwMode="auto">
          <a:xfrm>
            <a:off x="3717925" y="2476500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/>
              <a:t>Open end</a:t>
            </a:r>
            <a:endParaRPr lang="en-US" sz="2400"/>
          </a:p>
        </p:txBody>
      </p:sp>
      <p:sp>
        <p:nvSpPr>
          <p:cNvPr id="96269" name="Line 12"/>
          <p:cNvSpPr>
            <a:spLocks noChangeShapeType="1"/>
          </p:cNvSpPr>
          <p:nvPr/>
        </p:nvSpPr>
        <p:spPr bwMode="auto">
          <a:xfrm>
            <a:off x="1600200" y="36576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6270" name="Text Box 13"/>
          <p:cNvSpPr txBox="1">
            <a:spLocks noChangeArrowheads="1"/>
          </p:cNvSpPr>
          <p:nvPr/>
        </p:nvSpPr>
        <p:spPr bwMode="auto">
          <a:xfrm>
            <a:off x="2133600" y="3733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/>
              <a:t>Length 17.5 cm.</a:t>
            </a:r>
          </a:p>
        </p:txBody>
      </p:sp>
      <p:sp>
        <p:nvSpPr>
          <p:cNvPr id="96271" name="Rectangle 14"/>
          <p:cNvSpPr>
            <a:spLocks noChangeArrowheads="1"/>
          </p:cNvSpPr>
          <p:nvPr/>
        </p:nvSpPr>
        <p:spPr bwMode="auto">
          <a:xfrm>
            <a:off x="6013450" y="6521450"/>
            <a:ext cx="313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Figure from Ladefoged(1996) p 117</a:t>
            </a:r>
          </a:p>
        </p:txBody>
      </p:sp>
      <p:pic>
        <p:nvPicPr>
          <p:cNvPr id="96272" name="Picture 15" descr="l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107487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080" name="Picture 16" descr="C:\Dokumente und Einstellungen\wbarry\Eigene Dateien\Lehre\WS-04-5\Grundlagen-Phon\GLagenSkripte\GL-Akust-Phon\Kap3\Ansatzrohr-neutra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8" r="32474" b="34807"/>
          <a:stretch>
            <a:fillRect/>
          </a:stretch>
        </p:blipFill>
        <p:spPr bwMode="auto">
          <a:xfrm>
            <a:off x="5562600" y="1905000"/>
            <a:ext cx="3717925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Resonances of the vocal tract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447800"/>
            <a:ext cx="4953000" cy="4572000"/>
          </a:xfrm>
        </p:spPr>
        <p:txBody>
          <a:bodyPr/>
          <a:lstStyle/>
          <a:p>
            <a:r>
              <a:rPr lang="en-US" dirty="0"/>
              <a:t>The human vocal tract as an open tube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Air in a tube of a given length will tend to vibrate at resonance frequency of tube. </a:t>
            </a:r>
          </a:p>
        </p:txBody>
      </p:sp>
      <p:sp>
        <p:nvSpPr>
          <p:cNvPr id="98309" name="Line 4"/>
          <p:cNvSpPr>
            <a:spLocks noChangeShapeType="1"/>
          </p:cNvSpPr>
          <p:nvPr/>
        </p:nvSpPr>
        <p:spPr bwMode="auto">
          <a:xfrm>
            <a:off x="1676400" y="33528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8310" name="Line 5"/>
          <p:cNvSpPr>
            <a:spLocks noChangeShapeType="1"/>
          </p:cNvSpPr>
          <p:nvPr/>
        </p:nvSpPr>
        <p:spPr bwMode="auto">
          <a:xfrm>
            <a:off x="1676400" y="37338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8311" name="Line 6"/>
          <p:cNvSpPr>
            <a:spLocks noChangeShapeType="1"/>
          </p:cNvSpPr>
          <p:nvPr/>
        </p:nvSpPr>
        <p:spPr bwMode="auto">
          <a:xfrm>
            <a:off x="16764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8312" name="Line 7"/>
          <p:cNvSpPr>
            <a:spLocks noChangeShapeType="1"/>
          </p:cNvSpPr>
          <p:nvPr/>
        </p:nvSpPr>
        <p:spPr bwMode="auto">
          <a:xfrm flipV="1">
            <a:off x="1676400" y="3581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8313" name="Line 8"/>
          <p:cNvSpPr>
            <a:spLocks noChangeShapeType="1"/>
          </p:cNvSpPr>
          <p:nvPr/>
        </p:nvSpPr>
        <p:spPr bwMode="auto">
          <a:xfrm flipH="1">
            <a:off x="1524000" y="3505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8314" name="Line 9"/>
          <p:cNvSpPr>
            <a:spLocks noChangeShapeType="1"/>
          </p:cNvSpPr>
          <p:nvPr/>
        </p:nvSpPr>
        <p:spPr bwMode="auto">
          <a:xfrm flipH="1">
            <a:off x="1524000" y="3581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8315" name="Text Box 10"/>
          <p:cNvSpPr txBox="1">
            <a:spLocks noChangeArrowheads="1"/>
          </p:cNvSpPr>
          <p:nvPr/>
        </p:nvSpPr>
        <p:spPr bwMode="auto">
          <a:xfrm>
            <a:off x="1219200" y="2895600"/>
            <a:ext cx="1206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/>
              <a:t>Closed end</a:t>
            </a:r>
            <a:endParaRPr lang="en-US" sz="2400"/>
          </a:p>
        </p:txBody>
      </p:sp>
      <p:sp>
        <p:nvSpPr>
          <p:cNvPr id="98316" name="Text Box 11"/>
          <p:cNvSpPr txBox="1">
            <a:spLocks noChangeArrowheads="1"/>
          </p:cNvSpPr>
          <p:nvPr/>
        </p:nvSpPr>
        <p:spPr bwMode="auto">
          <a:xfrm>
            <a:off x="3794125" y="2933700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/>
              <a:t>Open end</a:t>
            </a:r>
            <a:endParaRPr lang="en-US" sz="2400"/>
          </a:p>
        </p:txBody>
      </p:sp>
      <p:sp>
        <p:nvSpPr>
          <p:cNvPr id="98317" name="Line 12"/>
          <p:cNvSpPr>
            <a:spLocks noChangeShapeType="1"/>
          </p:cNvSpPr>
          <p:nvPr/>
        </p:nvSpPr>
        <p:spPr bwMode="auto">
          <a:xfrm>
            <a:off x="1752600" y="34290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8318" name="Text Box 13"/>
          <p:cNvSpPr txBox="1">
            <a:spLocks noChangeArrowheads="1"/>
          </p:cNvSpPr>
          <p:nvPr/>
        </p:nvSpPr>
        <p:spPr bwMode="auto">
          <a:xfrm>
            <a:off x="2057400" y="3352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/>
              <a:t>Length 17.5 cm.</a:t>
            </a:r>
          </a:p>
        </p:txBody>
      </p:sp>
      <p:sp>
        <p:nvSpPr>
          <p:cNvPr id="98319" name="Rectangle 14"/>
          <p:cNvSpPr>
            <a:spLocks noChangeArrowheads="1"/>
          </p:cNvSpPr>
          <p:nvPr/>
        </p:nvSpPr>
        <p:spPr bwMode="auto">
          <a:xfrm>
            <a:off x="5343525" y="6521450"/>
            <a:ext cx="3800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Figure from W. Barry Speech Science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Speech Production Process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447800"/>
            <a:ext cx="88392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Respiration: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ＭＳ Ｐゴシック" charset="0"/>
              </a:rPr>
              <a:t>We (normally) speak while breathing out. Respiration provides airflow. </a:t>
            </a:r>
            <a:r>
              <a:rPr lang="ja-JP" altLang="en-US" sz="2800" dirty="0">
                <a:ea typeface="ＭＳ Ｐゴシック" charset="0"/>
              </a:rPr>
              <a:t>“</a:t>
            </a:r>
            <a:r>
              <a:rPr lang="en-US" sz="2800" dirty="0">
                <a:ea typeface="ＭＳ Ｐゴシック" charset="0"/>
              </a:rPr>
              <a:t>Pulmonic </a:t>
            </a:r>
            <a:r>
              <a:rPr lang="en-US" sz="2800" dirty="0" err="1">
                <a:ea typeface="ＭＳ Ｐゴシック" charset="0"/>
              </a:rPr>
              <a:t>egressive</a:t>
            </a:r>
            <a:r>
              <a:rPr lang="en-US" sz="2800" dirty="0">
                <a:ea typeface="ＭＳ Ｐゴシック" charset="0"/>
              </a:rPr>
              <a:t> airstream</a:t>
            </a:r>
            <a:r>
              <a:rPr lang="ja-JP" altLang="en-US" sz="2800" dirty="0">
                <a:ea typeface="ＭＳ Ｐゴシック" charset="0"/>
              </a:rPr>
              <a:t>”</a:t>
            </a:r>
            <a:endParaRPr lang="en-US" sz="2800" dirty="0"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Phonation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ＭＳ Ｐゴシック" charset="0"/>
              </a:rPr>
              <a:t>Airstream sets vocal folds in motion. Vibration of vocal folds produces sounds.  Sound is then modulated by: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Articulation and Resonance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ＭＳ Ｐゴシック" charset="0"/>
              </a:rPr>
              <a:t>Shape of vocal tract, characterized by: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ＭＳ Ｐゴシック" charset="0"/>
              </a:rPr>
              <a:t>Oral tract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Teeth, soft palate (velum), hard palate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Tongue, lips, uvula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ＭＳ Ｐゴシック" charset="0"/>
              </a:rPr>
              <a:t>Nasal tract</a:t>
            </a:r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6021388" y="6361113"/>
            <a:ext cx="2779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Text adopted from Sharon Rose</a:t>
            </a:r>
          </a:p>
        </p:txBody>
      </p:sp>
    </p:spTree>
    <p:extLst>
      <p:ext uri="{BB962C8B-B14F-4D97-AF65-F5344CB8AC3E}">
        <p14:creationId xmlns:p14="http://schemas.microsoft.com/office/powerpoint/2010/main" val="19259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Resonances of the vocal tract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If vocal tract is cylindrical tube open at one end</a:t>
            </a:r>
          </a:p>
          <a:p>
            <a:r>
              <a:rPr lang="en-US"/>
              <a:t>Standing waves form in tubes</a:t>
            </a:r>
          </a:p>
          <a:p>
            <a:r>
              <a:rPr lang="en-US"/>
              <a:t>Waves will resonate if their wavelength corresponds to dimensions of tube</a:t>
            </a:r>
          </a:p>
          <a:p>
            <a:r>
              <a:rPr lang="en-US"/>
              <a:t>Constraint: Pressure differential should be maximal at (closed) glottal end and minimal at (open) lip end.</a:t>
            </a:r>
          </a:p>
          <a:p>
            <a:r>
              <a:rPr lang="en-US"/>
              <a:t>Next slide shows what kind of length of waves can fit into a tube with this contraint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40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1/5/07</a:t>
            </a:r>
          </a:p>
        </p:txBody>
      </p:sp>
      <p:pic>
        <p:nvPicPr>
          <p:cNvPr id="102403" name="Picture 4" descr="su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6754813" cy="675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Rectangle 6"/>
          <p:cNvSpPr>
            <a:spLocks noChangeArrowheads="1"/>
          </p:cNvSpPr>
          <p:nvPr/>
        </p:nvSpPr>
        <p:spPr bwMode="auto">
          <a:xfrm>
            <a:off x="7662863" y="6429375"/>
            <a:ext cx="145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From Sundberg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charset="0"/>
              </a:rPr>
              <a:t>Defining Intonation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47800"/>
            <a:ext cx="8229600" cy="4572000"/>
          </a:xfrm>
        </p:spPr>
        <p:txBody>
          <a:bodyPr/>
          <a:lstStyle/>
          <a:p>
            <a:r>
              <a:rPr lang="en-US" sz="2800" dirty="0"/>
              <a:t>Ladd (1996) </a:t>
            </a:r>
            <a:r>
              <a:rPr lang="ja-JP" altLang="en-US" sz="2800" dirty="0"/>
              <a:t>“</a:t>
            </a:r>
            <a:r>
              <a:rPr lang="en-US" sz="2800" dirty="0" err="1"/>
              <a:t>Intonational</a:t>
            </a:r>
            <a:r>
              <a:rPr lang="en-US" sz="2800" dirty="0"/>
              <a:t> phonology</a:t>
            </a:r>
            <a:r>
              <a:rPr lang="ja-JP" altLang="en-US" sz="2800" dirty="0"/>
              <a:t>”</a:t>
            </a:r>
            <a:endParaRPr lang="en-US" sz="2800" dirty="0"/>
          </a:p>
          <a:p>
            <a:r>
              <a:rPr lang="ja-JP" altLang="en-US" sz="2800" dirty="0"/>
              <a:t>“</a:t>
            </a:r>
            <a:r>
              <a:rPr lang="en-US" sz="2800" dirty="0"/>
              <a:t>The use of </a:t>
            </a:r>
            <a:r>
              <a:rPr lang="en-US" sz="2800" dirty="0" err="1">
                <a:solidFill>
                  <a:srgbClr val="A50021"/>
                </a:solidFill>
              </a:rPr>
              <a:t>suprasegmental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A50021"/>
                </a:solidFill>
              </a:rPr>
              <a:t>phonetic</a:t>
            </a:r>
            <a:r>
              <a:rPr lang="en-US" sz="2800" dirty="0"/>
              <a:t> features</a:t>
            </a:r>
          </a:p>
          <a:p>
            <a:pPr lvl="1">
              <a:buFontTx/>
              <a:buNone/>
            </a:pPr>
            <a:r>
              <a:rPr lang="en-US" sz="2400" dirty="0" err="1">
                <a:ea typeface="ＭＳ Ｐゴシック" charset="0"/>
              </a:rPr>
              <a:t>Suprasegmental</a:t>
            </a:r>
            <a:r>
              <a:rPr lang="en-US" sz="2400" dirty="0">
                <a:ea typeface="ＭＳ Ｐゴシック" charset="0"/>
              </a:rPr>
              <a:t> = above &amp; beyond the segment/phone</a:t>
            </a:r>
          </a:p>
          <a:p>
            <a:pPr lvl="1"/>
            <a:r>
              <a:rPr lang="en-US" sz="2400" dirty="0">
                <a:ea typeface="ＭＳ Ｐゴシック" charset="0"/>
              </a:rPr>
              <a:t>F0</a:t>
            </a:r>
          </a:p>
          <a:p>
            <a:pPr lvl="1"/>
            <a:r>
              <a:rPr lang="en-US" sz="2400" dirty="0">
                <a:ea typeface="ＭＳ Ｐゴシック" charset="0"/>
              </a:rPr>
              <a:t>Intensity (energy)</a:t>
            </a:r>
          </a:p>
          <a:p>
            <a:pPr lvl="1"/>
            <a:r>
              <a:rPr lang="en-US" sz="2400" dirty="0">
                <a:ea typeface="ＭＳ Ｐゴシック" charset="0"/>
              </a:rPr>
              <a:t>Duration</a:t>
            </a:r>
          </a:p>
          <a:p>
            <a:r>
              <a:rPr lang="en-US" sz="2800" dirty="0"/>
              <a:t>to convey </a:t>
            </a:r>
            <a:r>
              <a:rPr lang="en-US" sz="2800" dirty="0">
                <a:solidFill>
                  <a:srgbClr val="A50021"/>
                </a:solidFill>
              </a:rPr>
              <a:t>sentence-level</a:t>
            </a:r>
            <a:r>
              <a:rPr lang="en-US" sz="2800" dirty="0"/>
              <a:t> pragmatic </a:t>
            </a:r>
            <a:r>
              <a:rPr lang="en-US" sz="2800" dirty="0">
                <a:solidFill>
                  <a:srgbClr val="A50021"/>
                </a:solidFill>
              </a:rPr>
              <a:t>meanings</a:t>
            </a:r>
            <a:r>
              <a:rPr lang="ja-JP" altLang="en-US" sz="2800" dirty="0">
                <a:solidFill>
                  <a:srgbClr val="A50021"/>
                </a:solidFill>
              </a:rPr>
              <a:t>”</a:t>
            </a:r>
            <a:endParaRPr lang="en-US" sz="2800" dirty="0"/>
          </a:p>
          <a:p>
            <a:pPr lvl="1"/>
            <a:r>
              <a:rPr lang="en-US" sz="2400" dirty="0">
                <a:ea typeface="ＭＳ Ｐゴシック" charset="0"/>
              </a:rPr>
              <a:t>I.e. meanings that apply to phrases or utterances as a whole, not lexical stress, not lexical tone.</a:t>
            </a:r>
          </a:p>
        </p:txBody>
      </p:sp>
    </p:spTree>
    <p:extLst>
      <p:ext uri="{BB962C8B-B14F-4D97-AF65-F5344CB8AC3E}">
        <p14:creationId xmlns:p14="http://schemas.microsoft.com/office/powerpoint/2010/main" val="9366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Pitch track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</a:t>
            </a:r>
          </a:p>
        </p:txBody>
      </p:sp>
      <p:pic>
        <p:nvPicPr>
          <p:cNvPr id="47109" name="Picture 6" descr="pitchtra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0" y="1676400"/>
            <a:ext cx="9226550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679" name="4461DF85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736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51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26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" fill="hold"/>
                                        <p:tgtEl>
                                          <p:spTgt spid="4126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2679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2679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is not Frequency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Pitch is the mental sensation or perceptual correlated of F0</a:t>
            </a:r>
          </a:p>
          <a:p>
            <a:r>
              <a:rPr lang="en-US"/>
              <a:t>Relationship between pitch and F0 is not linear;</a:t>
            </a:r>
          </a:p>
          <a:p>
            <a:pPr lvl="1"/>
            <a:r>
              <a:rPr lang="en-US"/>
              <a:t>human pitch perception is most accurate between 100Hz and 1000Hz. </a:t>
            </a:r>
          </a:p>
          <a:p>
            <a:pPr lvl="2"/>
            <a:r>
              <a:rPr lang="en-US"/>
              <a:t>Linear in this range</a:t>
            </a:r>
          </a:p>
          <a:p>
            <a:pPr lvl="2"/>
            <a:r>
              <a:rPr lang="en-US"/>
              <a:t>Logarithmic above 1000Hz</a:t>
            </a:r>
          </a:p>
          <a:p>
            <a:r>
              <a:rPr lang="en-US"/>
              <a:t>Mel scale is one model of this F0-pitch mapping</a:t>
            </a:r>
          </a:p>
          <a:p>
            <a:pPr lvl="1"/>
            <a:r>
              <a:rPr lang="en-US"/>
              <a:t>A mel is a unit of pitch defined so that pairs of sounds which are perceptually equidistant in pitch are separated by an equal number of mels</a:t>
            </a:r>
          </a:p>
          <a:p>
            <a:pPr lvl="1"/>
            <a:r>
              <a:rPr lang="en-US"/>
              <a:t>Frequency in mels = 1127 ln (1 + f/700) </a:t>
            </a:r>
          </a:p>
        </p:txBody>
      </p:sp>
    </p:spTree>
    <p:extLst>
      <p:ext uri="{BB962C8B-B14F-4D97-AF65-F5344CB8AC3E}">
        <p14:creationId xmlns:p14="http://schemas.microsoft.com/office/powerpoint/2010/main" val="30010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 of Intensity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3" name="Picture 4" descr="longmov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676400"/>
            <a:ext cx="8909050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077" name="63FBA5AB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8600"/>
            <a:ext cx="78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1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50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" fill="hold"/>
                                        <p:tgtEl>
                                          <p:spTgt spid="5150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5077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5077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Three aspects of prosody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A50021"/>
                </a:solidFill>
                <a:latin typeface="Tahoma" charset="0"/>
              </a:rPr>
              <a:t>Prominence</a:t>
            </a:r>
            <a:r>
              <a:rPr lang="en-US">
                <a:latin typeface="Tahoma" charset="0"/>
              </a:rPr>
              <a:t>: some syllables/words are more prominent than others</a:t>
            </a:r>
          </a:p>
          <a:p>
            <a:r>
              <a:rPr lang="en-US">
                <a:solidFill>
                  <a:srgbClr val="A50021"/>
                </a:solidFill>
                <a:latin typeface="Tahoma" charset="0"/>
              </a:rPr>
              <a:t>Structure/boundaries</a:t>
            </a:r>
            <a:r>
              <a:rPr lang="en-US">
                <a:latin typeface="Tahoma" charset="0"/>
              </a:rPr>
              <a:t>: sentences have prosodic structure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Some words group naturally together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Others have a noticeable break or disjuncture between them</a:t>
            </a:r>
          </a:p>
          <a:p>
            <a:r>
              <a:rPr lang="en-US">
                <a:solidFill>
                  <a:srgbClr val="A50021"/>
                </a:solidFill>
                <a:latin typeface="Tahoma" charset="0"/>
              </a:rPr>
              <a:t>Tune</a:t>
            </a:r>
            <a:r>
              <a:rPr lang="en-US">
                <a:latin typeface="Tahoma" charset="0"/>
              </a:rPr>
              <a:t>: the intonational melody of an utterance.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6291263" y="6378575"/>
            <a:ext cx="168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From Ladd (1996)</a:t>
            </a:r>
          </a:p>
        </p:txBody>
      </p:sp>
    </p:spTree>
    <p:extLst>
      <p:ext uri="{BB962C8B-B14F-4D97-AF65-F5344CB8AC3E}">
        <p14:creationId xmlns:p14="http://schemas.microsoft.com/office/powerpoint/2010/main" val="29672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Prosodic Boundaries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458200" cy="4876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</a:pPr>
            <a:endParaRPr lang="en-US" sz="2400" dirty="0">
              <a:latin typeface="Tahoma" charset="0"/>
            </a:endParaRPr>
          </a:p>
          <a:p>
            <a:pPr>
              <a:lnSpc>
                <a:spcPct val="90000"/>
              </a:lnSpc>
              <a:buFont typeface="Wingdings" charset="0"/>
              <a:buNone/>
            </a:pPr>
            <a:endParaRPr lang="en-US" sz="1600" dirty="0">
              <a:latin typeface="Tahoma" charset="0"/>
            </a:endParaRPr>
          </a:p>
          <a:p>
            <a:pPr>
              <a:lnSpc>
                <a:spcPct val="90000"/>
              </a:lnSpc>
              <a:buFont typeface="Wingdings" charset="0"/>
              <a:buNone/>
            </a:pPr>
            <a:endParaRPr lang="en-US" sz="1600" dirty="0">
              <a:latin typeface="Tahoma" charset="0"/>
            </a:endParaRPr>
          </a:p>
          <a:p>
            <a:pPr>
              <a:lnSpc>
                <a:spcPct val="90000"/>
              </a:lnSpc>
              <a:buFont typeface="Wingdings" charset="0"/>
              <a:buNone/>
            </a:pPr>
            <a:r>
              <a:rPr lang="en-US" sz="2400" dirty="0">
                <a:latin typeface="Tahoma" charset="0"/>
              </a:rPr>
              <a:t>  I met Mary and Elena</a:t>
            </a:r>
            <a:r>
              <a:rPr lang="ja-JP" altLang="en-US" sz="2400" dirty="0">
                <a:latin typeface="Tahoma" charset="0"/>
              </a:rPr>
              <a:t>’</a:t>
            </a:r>
            <a:r>
              <a:rPr lang="en-US" sz="2400" dirty="0">
                <a:latin typeface="Tahoma" charset="0"/>
              </a:rPr>
              <a:t>s mother at the mall yesterday.</a:t>
            </a:r>
          </a:p>
          <a:p>
            <a:pPr>
              <a:lnSpc>
                <a:spcPct val="90000"/>
              </a:lnSpc>
              <a:buFont typeface="Wingdings" charset="0"/>
              <a:buNone/>
            </a:pPr>
            <a:r>
              <a:rPr lang="en-US" sz="2400" dirty="0">
                <a:latin typeface="Tahoma" charset="0"/>
              </a:rPr>
              <a:t>  I met Mary and Elena</a:t>
            </a:r>
            <a:r>
              <a:rPr lang="ja-JP" altLang="en-US" sz="2400" dirty="0">
                <a:latin typeface="Tahoma" charset="0"/>
              </a:rPr>
              <a:t>’</a:t>
            </a:r>
            <a:r>
              <a:rPr lang="en-US" sz="2400" dirty="0">
                <a:latin typeface="Tahoma" charset="0"/>
              </a:rPr>
              <a:t>s mother at the mall yesterday</a:t>
            </a:r>
            <a:r>
              <a:rPr lang="en-US" sz="2400" b="1" dirty="0">
                <a:latin typeface="Tahoma" charset="0"/>
              </a:rPr>
              <a:t>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2000" dirty="0">
              <a:latin typeface="Tahoma" charset="0"/>
              <a:ea typeface="ＭＳ Ｐゴシック" charset="0"/>
            </a:endParaRPr>
          </a:p>
        </p:txBody>
      </p:sp>
      <p:pic>
        <p:nvPicPr>
          <p:cNvPr id="812040" name="684CED64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2041" name="4DE0DDF7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6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2045" name="6178B03C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1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2046" name="B4546EF9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16"/>
          <p:cNvSpPr txBox="1">
            <a:spLocks noChangeArrowheads="1"/>
          </p:cNvSpPr>
          <p:nvPr/>
        </p:nvSpPr>
        <p:spPr bwMode="auto">
          <a:xfrm>
            <a:off x="990600" y="3505200"/>
            <a:ext cx="3983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Comic Sans MS" charset="0"/>
              </a:rPr>
              <a:t>French </a:t>
            </a:r>
            <a:r>
              <a:rPr lang="en-US" sz="2400">
                <a:solidFill>
                  <a:srgbClr val="FF0000"/>
                </a:solidFill>
                <a:latin typeface="Comic Sans MS" charset="0"/>
              </a:rPr>
              <a:t>[</a:t>
            </a:r>
            <a:r>
              <a:rPr lang="en-US" sz="2400">
                <a:latin typeface="Comic Sans MS" charset="0"/>
              </a:rPr>
              <a:t>bread and cheese</a:t>
            </a:r>
            <a:r>
              <a:rPr lang="en-US" sz="2400">
                <a:solidFill>
                  <a:srgbClr val="FF0000"/>
                </a:solidFill>
                <a:latin typeface="Comic Sans MS" charset="0"/>
              </a:rPr>
              <a:t>]</a:t>
            </a:r>
          </a:p>
        </p:txBody>
      </p:sp>
      <p:sp>
        <p:nvSpPr>
          <p:cNvPr id="28681" name="Text Box 17"/>
          <p:cNvSpPr txBox="1">
            <a:spLocks noChangeArrowheads="1"/>
          </p:cNvSpPr>
          <p:nvPr/>
        </p:nvSpPr>
        <p:spPr bwMode="auto">
          <a:xfrm>
            <a:off x="990600" y="4038600"/>
            <a:ext cx="4213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FF0000"/>
                </a:solidFill>
                <a:latin typeface="Comic Sans MS" charset="0"/>
              </a:rPr>
              <a:t>[</a:t>
            </a:r>
            <a:r>
              <a:rPr lang="en-US" sz="2400">
                <a:latin typeface="Comic Sans MS" charset="0"/>
              </a:rPr>
              <a:t>French bread</a:t>
            </a:r>
            <a:r>
              <a:rPr lang="en-US" sz="2400">
                <a:solidFill>
                  <a:srgbClr val="FF0000"/>
                </a:solidFill>
                <a:latin typeface="Comic Sans MS" charset="0"/>
              </a:rPr>
              <a:t>]</a:t>
            </a:r>
            <a:r>
              <a:rPr lang="en-US" sz="2400">
                <a:latin typeface="Comic Sans MS" charset="0"/>
              </a:rPr>
              <a:t> and </a:t>
            </a:r>
            <a:r>
              <a:rPr lang="en-US" sz="2400">
                <a:solidFill>
                  <a:srgbClr val="FF0000"/>
                </a:solidFill>
                <a:latin typeface="Comic Sans MS" charset="0"/>
              </a:rPr>
              <a:t>[</a:t>
            </a:r>
            <a:r>
              <a:rPr lang="en-US" sz="2400">
                <a:latin typeface="Comic Sans MS" charset="0"/>
              </a:rPr>
              <a:t>cheese</a:t>
            </a:r>
            <a:r>
              <a:rPr lang="en-US" sz="2400">
                <a:solidFill>
                  <a:srgbClr val="FF0000"/>
                </a:solidFill>
                <a:latin typeface="Comic Sans MS" charset="0"/>
              </a:rPr>
              <a:t>]</a:t>
            </a:r>
          </a:p>
        </p:txBody>
      </p:sp>
      <p:sp>
        <p:nvSpPr>
          <p:cNvPr id="28682" name="Rectangle 18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9940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120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" fill="hold"/>
                                        <p:tgtEl>
                                          <p:spTgt spid="8120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2040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204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120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82" fill="hold"/>
                                        <p:tgtEl>
                                          <p:spTgt spid="8120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2041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204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120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78" fill="hold"/>
                                        <p:tgtEl>
                                          <p:spTgt spid="8120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2045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204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120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67" fill="hold"/>
                                        <p:tgtEl>
                                          <p:spTgt spid="8120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2046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2046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Verdana" charset="0"/>
              </a:rPr>
              <a:t>Intonational</a:t>
            </a:r>
            <a:r>
              <a:rPr lang="en-US" dirty="0">
                <a:latin typeface="Verdana" charset="0"/>
              </a:rPr>
              <a:t> tunes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Yes-No question tune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1185863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1795463" y="4495800"/>
            <a:ext cx="5757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are LEGUMES a good source of vitamins</a:t>
            </a:r>
          </a:p>
        </p:txBody>
      </p:sp>
      <p:sp>
        <p:nvSpPr>
          <p:cNvPr id="86022" name="Text Box 5"/>
          <p:cNvSpPr txBox="1">
            <a:spLocks noChangeArrowheads="1"/>
          </p:cNvSpPr>
          <p:nvPr/>
        </p:nvSpPr>
        <p:spPr bwMode="auto">
          <a:xfrm>
            <a:off x="887413" y="5715000"/>
            <a:ext cx="7418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990033"/>
                </a:solidFill>
                <a:latin typeface="Arial" charset="0"/>
              </a:rPr>
              <a:t>Rise</a:t>
            </a:r>
            <a:r>
              <a:rPr lang="en-US" sz="2400">
                <a:latin typeface="Arial" charset="0"/>
              </a:rPr>
              <a:t> from the main accent to the end of the sentence.</a:t>
            </a:r>
          </a:p>
        </p:txBody>
      </p:sp>
      <p:graphicFrame>
        <p:nvGraphicFramePr>
          <p:cNvPr id="86018" name="Object 2"/>
          <p:cNvGraphicFramePr>
            <a:graphicFrameLocks noChangeAspect="1"/>
          </p:cNvGraphicFramePr>
          <p:nvPr/>
        </p:nvGraphicFramePr>
        <p:xfrm>
          <a:off x="1066800" y="1447800"/>
          <a:ext cx="6858000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6" name="Chart" r:id="rId6" imgW="4486275" imgH="2486025" progId="Excel.Chart.8">
                  <p:embed/>
                </p:oleObj>
              </mc:Choice>
              <mc:Fallback>
                <p:oleObj name="Chart" r:id="rId6" imgW="4486275" imgH="2486025" progId="Excel.Chart.8">
                  <p:embed/>
                  <p:pic>
                    <p:nvPicPr>
                      <p:cNvPr id="860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6858000" cy="379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60519" name="5B957537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105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4" name="Freeform 8"/>
          <p:cNvSpPr>
            <a:spLocks/>
          </p:cNvSpPr>
          <p:nvPr/>
        </p:nvSpPr>
        <p:spPr bwMode="auto">
          <a:xfrm>
            <a:off x="2414588" y="3378200"/>
            <a:ext cx="857250" cy="431800"/>
          </a:xfrm>
          <a:custGeom>
            <a:avLst/>
            <a:gdLst>
              <a:gd name="T0" fmla="*/ 0 w 540"/>
              <a:gd name="T1" fmla="*/ 252 h 272"/>
              <a:gd name="T2" fmla="*/ 396 w 540"/>
              <a:gd name="T3" fmla="*/ 144 h 272"/>
              <a:gd name="T4" fmla="*/ 504 w 540"/>
              <a:gd name="T5" fmla="*/ 45 h 272"/>
              <a:gd name="T6" fmla="*/ 540 w 540"/>
              <a:gd name="T7" fmla="*/ 0 h 272"/>
              <a:gd name="T8" fmla="*/ 0 60000 65536"/>
              <a:gd name="T9" fmla="*/ 0 60000 65536"/>
              <a:gd name="T10" fmla="*/ 0 60000 65536"/>
              <a:gd name="T11" fmla="*/ 0 60000 65536"/>
              <a:gd name="T12" fmla="*/ 0 w 540"/>
              <a:gd name="T13" fmla="*/ 0 h 272"/>
              <a:gd name="T14" fmla="*/ 540 w 540"/>
              <a:gd name="T15" fmla="*/ 272 h 2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0" h="272">
                <a:moveTo>
                  <a:pt x="0" y="252"/>
                </a:moveTo>
                <a:cubicBezTo>
                  <a:pt x="102" y="272"/>
                  <a:pt x="314" y="226"/>
                  <a:pt x="396" y="144"/>
                </a:cubicBezTo>
                <a:cubicBezTo>
                  <a:pt x="432" y="108"/>
                  <a:pt x="462" y="73"/>
                  <a:pt x="504" y="45"/>
                </a:cubicBezTo>
                <a:cubicBezTo>
                  <a:pt x="527" y="11"/>
                  <a:pt x="514" y="26"/>
                  <a:pt x="540" y="0"/>
                </a:cubicBezTo>
              </a:path>
            </a:pathLst>
          </a:custGeom>
          <a:noFill/>
          <a:ln w="381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217500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5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5" fill="hold"/>
                                        <p:tgtEl>
                                          <p:spTgt spid="9605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51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05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7" descr="sagittal-techmer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304800"/>
            <a:ext cx="3386138" cy="6096000"/>
          </a:xfrm>
          <a:noFill/>
        </p:spPr>
      </p:pic>
      <p:sp>
        <p:nvSpPr>
          <p:cNvPr id="64516" name="Rectangle 8"/>
          <p:cNvSpPr>
            <a:spLocks noChangeArrowheads="1"/>
          </p:cNvSpPr>
          <p:nvPr/>
        </p:nvSpPr>
        <p:spPr bwMode="auto">
          <a:xfrm>
            <a:off x="5173663" y="1793875"/>
            <a:ext cx="1766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Nasal Cavity</a:t>
            </a:r>
          </a:p>
        </p:txBody>
      </p:sp>
      <p:sp>
        <p:nvSpPr>
          <p:cNvPr id="64517" name="Rectangle 9"/>
          <p:cNvSpPr>
            <a:spLocks noChangeArrowheads="1"/>
          </p:cNvSpPr>
          <p:nvPr/>
        </p:nvSpPr>
        <p:spPr bwMode="auto">
          <a:xfrm>
            <a:off x="5105400" y="2589213"/>
            <a:ext cx="1200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Pharynx</a:t>
            </a:r>
          </a:p>
        </p:txBody>
      </p:sp>
      <p:sp>
        <p:nvSpPr>
          <p:cNvPr id="64518" name="Rectangle 10"/>
          <p:cNvSpPr>
            <a:spLocks noChangeArrowheads="1"/>
          </p:cNvSpPr>
          <p:nvPr/>
        </p:nvSpPr>
        <p:spPr bwMode="auto">
          <a:xfrm>
            <a:off x="5072063" y="3300413"/>
            <a:ext cx="412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Vocal Folds (within the Larynx)</a:t>
            </a:r>
          </a:p>
        </p:txBody>
      </p:sp>
      <p:sp>
        <p:nvSpPr>
          <p:cNvPr id="64519" name="Rectangle 11"/>
          <p:cNvSpPr>
            <a:spLocks noChangeArrowheads="1"/>
          </p:cNvSpPr>
          <p:nvPr/>
        </p:nvSpPr>
        <p:spPr bwMode="auto">
          <a:xfrm>
            <a:off x="4868863" y="4367213"/>
            <a:ext cx="116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Trachea</a:t>
            </a:r>
          </a:p>
        </p:txBody>
      </p:sp>
      <p:sp>
        <p:nvSpPr>
          <p:cNvPr id="64520" name="Rectangle 12"/>
          <p:cNvSpPr>
            <a:spLocks noChangeArrowheads="1"/>
          </p:cNvSpPr>
          <p:nvPr/>
        </p:nvSpPr>
        <p:spPr bwMode="auto">
          <a:xfrm>
            <a:off x="4886325" y="5095875"/>
            <a:ext cx="946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Lungs</a:t>
            </a:r>
          </a:p>
        </p:txBody>
      </p:sp>
      <p:sp>
        <p:nvSpPr>
          <p:cNvPr id="64521" name="Rectangle 13"/>
          <p:cNvSpPr>
            <a:spLocks noChangeArrowheads="1"/>
          </p:cNvSpPr>
          <p:nvPr/>
        </p:nvSpPr>
        <p:spPr bwMode="auto">
          <a:xfrm>
            <a:off x="1143000" y="6521450"/>
            <a:ext cx="5218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Text copyright J. J. Ohala, Sept 2001, from Sharon Rose slide</a:t>
            </a:r>
          </a:p>
        </p:txBody>
      </p:sp>
      <p:sp>
        <p:nvSpPr>
          <p:cNvPr id="64522" name="Rectangle 14"/>
          <p:cNvSpPr>
            <a:spLocks noChangeArrowheads="1"/>
          </p:cNvSpPr>
          <p:nvPr/>
        </p:nvSpPr>
        <p:spPr bwMode="auto">
          <a:xfrm>
            <a:off x="4564063" y="490538"/>
            <a:ext cx="4187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Sagittal section of the vocal tract</a:t>
            </a:r>
          </a:p>
          <a:p>
            <a:r>
              <a:rPr lang="en-US" sz="2400"/>
              <a:t> (Techmer 1880)</a:t>
            </a:r>
          </a:p>
        </p:txBody>
      </p:sp>
      <p:sp>
        <p:nvSpPr>
          <p:cNvPr id="64523" name="Line 15"/>
          <p:cNvSpPr>
            <a:spLocks noChangeShapeType="1"/>
          </p:cNvSpPr>
          <p:nvPr/>
        </p:nvSpPr>
        <p:spPr bwMode="auto">
          <a:xfrm flipH="1" flipV="1">
            <a:off x="1905000" y="1447800"/>
            <a:ext cx="3276600" cy="609600"/>
          </a:xfrm>
          <a:prstGeom prst="line">
            <a:avLst/>
          </a:prstGeom>
          <a:noFill/>
          <a:ln w="9525">
            <a:solidFill>
              <a:srgbClr val="FF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4" name="Line 16"/>
          <p:cNvSpPr>
            <a:spLocks noChangeShapeType="1"/>
          </p:cNvSpPr>
          <p:nvPr/>
        </p:nvSpPr>
        <p:spPr bwMode="auto">
          <a:xfrm flipH="1" flipV="1">
            <a:off x="2362200" y="2286000"/>
            <a:ext cx="2743200" cy="609600"/>
          </a:xfrm>
          <a:prstGeom prst="line">
            <a:avLst/>
          </a:prstGeom>
          <a:noFill/>
          <a:ln w="9525">
            <a:solidFill>
              <a:srgbClr val="FF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5" name="Line 17"/>
          <p:cNvSpPr>
            <a:spLocks noChangeShapeType="1"/>
          </p:cNvSpPr>
          <p:nvPr/>
        </p:nvSpPr>
        <p:spPr bwMode="auto">
          <a:xfrm flipH="1" flipV="1">
            <a:off x="2286000" y="2743200"/>
            <a:ext cx="2743200" cy="762000"/>
          </a:xfrm>
          <a:prstGeom prst="line">
            <a:avLst/>
          </a:prstGeom>
          <a:noFill/>
          <a:ln w="9525">
            <a:solidFill>
              <a:srgbClr val="FF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6" name="Line 18"/>
          <p:cNvSpPr>
            <a:spLocks noChangeShapeType="1"/>
          </p:cNvSpPr>
          <p:nvPr/>
        </p:nvSpPr>
        <p:spPr bwMode="auto">
          <a:xfrm flipH="1" flipV="1">
            <a:off x="2438400" y="3429000"/>
            <a:ext cx="2438400" cy="1219200"/>
          </a:xfrm>
          <a:prstGeom prst="line">
            <a:avLst/>
          </a:prstGeom>
          <a:noFill/>
          <a:ln w="9525">
            <a:solidFill>
              <a:srgbClr val="FF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7" name="Line 19"/>
          <p:cNvSpPr>
            <a:spLocks noChangeShapeType="1"/>
          </p:cNvSpPr>
          <p:nvPr/>
        </p:nvSpPr>
        <p:spPr bwMode="auto">
          <a:xfrm flipH="1" flipV="1">
            <a:off x="2286000" y="4495800"/>
            <a:ext cx="2514600" cy="838200"/>
          </a:xfrm>
          <a:prstGeom prst="line">
            <a:avLst/>
          </a:prstGeom>
          <a:noFill/>
          <a:ln w="9525">
            <a:solidFill>
              <a:srgbClr val="FF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Yes-No question tune</a:t>
            </a:r>
          </a:p>
        </p:txBody>
      </p:sp>
      <p:sp>
        <p:nvSpPr>
          <p:cNvPr id="88068" name="Rectangle 3"/>
          <p:cNvSpPr>
            <a:spLocks noChangeArrowheads="1"/>
          </p:cNvSpPr>
          <p:nvPr/>
        </p:nvSpPr>
        <p:spPr bwMode="auto">
          <a:xfrm>
            <a:off x="1185863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Text Box 4"/>
          <p:cNvSpPr txBox="1">
            <a:spLocks noChangeArrowheads="1"/>
          </p:cNvSpPr>
          <p:nvPr/>
        </p:nvSpPr>
        <p:spPr bwMode="auto">
          <a:xfrm>
            <a:off x="1795463" y="4495800"/>
            <a:ext cx="5672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are legumes a GOOD source of vitamins</a:t>
            </a:r>
          </a:p>
        </p:txBody>
      </p:sp>
      <p:sp>
        <p:nvSpPr>
          <p:cNvPr id="88070" name="Text Box 5"/>
          <p:cNvSpPr txBox="1">
            <a:spLocks noChangeArrowheads="1"/>
          </p:cNvSpPr>
          <p:nvPr/>
        </p:nvSpPr>
        <p:spPr bwMode="auto">
          <a:xfrm>
            <a:off x="887413" y="5715000"/>
            <a:ext cx="7418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990033"/>
                </a:solidFill>
                <a:latin typeface="Arial" charset="0"/>
              </a:rPr>
              <a:t>Rise</a:t>
            </a:r>
            <a:r>
              <a:rPr lang="en-US" sz="2400">
                <a:latin typeface="Arial" charset="0"/>
              </a:rPr>
              <a:t> from the main accent to the end of the sentence.</a:t>
            </a:r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1066800" y="1447800"/>
          <a:ext cx="6781800" cy="375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0" name="Chart" r:id="rId6" imgW="4486275" imgH="2486025" progId="Excel.Chart.8">
                  <p:embed/>
                </p:oleObj>
              </mc:Choice>
              <mc:Fallback>
                <p:oleObj name="Chart" r:id="rId6" imgW="4486275" imgH="2486025" progId="Excel.Chart.8">
                  <p:embed/>
                  <p:pic>
                    <p:nvPicPr>
                      <p:cNvPr id="88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6781800" cy="375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62567" name="1F1E77E0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105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2" name="Freeform 8"/>
          <p:cNvSpPr>
            <a:spLocks/>
          </p:cNvSpPr>
          <p:nvPr/>
        </p:nvSpPr>
        <p:spPr bwMode="auto">
          <a:xfrm>
            <a:off x="3867150" y="3378200"/>
            <a:ext cx="857250" cy="431800"/>
          </a:xfrm>
          <a:custGeom>
            <a:avLst/>
            <a:gdLst>
              <a:gd name="T0" fmla="*/ 0 w 540"/>
              <a:gd name="T1" fmla="*/ 252 h 272"/>
              <a:gd name="T2" fmla="*/ 396 w 540"/>
              <a:gd name="T3" fmla="*/ 144 h 272"/>
              <a:gd name="T4" fmla="*/ 504 w 540"/>
              <a:gd name="T5" fmla="*/ 45 h 272"/>
              <a:gd name="T6" fmla="*/ 540 w 540"/>
              <a:gd name="T7" fmla="*/ 0 h 272"/>
              <a:gd name="T8" fmla="*/ 0 60000 65536"/>
              <a:gd name="T9" fmla="*/ 0 60000 65536"/>
              <a:gd name="T10" fmla="*/ 0 60000 65536"/>
              <a:gd name="T11" fmla="*/ 0 60000 65536"/>
              <a:gd name="T12" fmla="*/ 0 w 540"/>
              <a:gd name="T13" fmla="*/ 0 h 272"/>
              <a:gd name="T14" fmla="*/ 540 w 540"/>
              <a:gd name="T15" fmla="*/ 272 h 2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0" h="272">
                <a:moveTo>
                  <a:pt x="0" y="252"/>
                </a:moveTo>
                <a:cubicBezTo>
                  <a:pt x="102" y="272"/>
                  <a:pt x="314" y="226"/>
                  <a:pt x="396" y="144"/>
                </a:cubicBezTo>
                <a:cubicBezTo>
                  <a:pt x="432" y="108"/>
                  <a:pt x="462" y="73"/>
                  <a:pt x="504" y="45"/>
                </a:cubicBezTo>
                <a:cubicBezTo>
                  <a:pt x="527" y="11"/>
                  <a:pt x="514" y="26"/>
                  <a:pt x="540" y="0"/>
                </a:cubicBezTo>
              </a:path>
            </a:pathLst>
          </a:custGeom>
          <a:noFill/>
          <a:ln w="381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2182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25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2" fill="hold"/>
                                        <p:tgtEl>
                                          <p:spTgt spid="9625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256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2567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Yes-No question tune</a:t>
            </a:r>
          </a:p>
        </p:txBody>
      </p:sp>
      <p:sp>
        <p:nvSpPr>
          <p:cNvPr id="90116" name="Rectangle 3"/>
          <p:cNvSpPr>
            <a:spLocks noChangeArrowheads="1"/>
          </p:cNvSpPr>
          <p:nvPr/>
        </p:nvSpPr>
        <p:spPr bwMode="auto">
          <a:xfrm>
            <a:off x="1185863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7" name="Text Box 4"/>
          <p:cNvSpPr txBox="1">
            <a:spLocks noChangeArrowheads="1"/>
          </p:cNvSpPr>
          <p:nvPr/>
        </p:nvSpPr>
        <p:spPr bwMode="auto">
          <a:xfrm>
            <a:off x="1795463" y="4495800"/>
            <a:ext cx="574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are legumes a good source of VITAMINS</a:t>
            </a:r>
          </a:p>
        </p:txBody>
      </p:sp>
      <p:sp>
        <p:nvSpPr>
          <p:cNvPr id="90118" name="Text Box 5"/>
          <p:cNvSpPr txBox="1">
            <a:spLocks noChangeArrowheads="1"/>
          </p:cNvSpPr>
          <p:nvPr/>
        </p:nvSpPr>
        <p:spPr bwMode="auto">
          <a:xfrm>
            <a:off x="887413" y="5715000"/>
            <a:ext cx="7418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990033"/>
                </a:solidFill>
                <a:latin typeface="Arial" charset="0"/>
              </a:rPr>
              <a:t>Rise</a:t>
            </a:r>
            <a:r>
              <a:rPr lang="en-US" sz="2400">
                <a:latin typeface="Arial" charset="0"/>
              </a:rPr>
              <a:t> from the main accent to the end of the sentence.</a:t>
            </a:r>
          </a:p>
        </p:txBody>
      </p:sp>
      <p:graphicFrame>
        <p:nvGraphicFramePr>
          <p:cNvPr id="90114" name="Object 2"/>
          <p:cNvGraphicFramePr>
            <a:graphicFrameLocks noChangeAspect="1"/>
          </p:cNvGraphicFramePr>
          <p:nvPr/>
        </p:nvGraphicFramePr>
        <p:xfrm>
          <a:off x="1066800" y="1447800"/>
          <a:ext cx="6705600" cy="370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4" name="Chart" r:id="rId6" imgW="4486275" imgH="2486025" progId="Excel.Chart.8">
                  <p:embed/>
                </p:oleObj>
              </mc:Choice>
              <mc:Fallback>
                <p:oleObj name="Chart" r:id="rId6" imgW="4486275" imgH="2486025" progId="Excel.Chart.8">
                  <p:embed/>
                  <p:pic>
                    <p:nvPicPr>
                      <p:cNvPr id="901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6705600" cy="370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64615" name="16B5D9BC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105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0" name="Freeform 8"/>
          <p:cNvSpPr>
            <a:spLocks/>
          </p:cNvSpPr>
          <p:nvPr/>
        </p:nvSpPr>
        <p:spPr bwMode="auto">
          <a:xfrm>
            <a:off x="5695950" y="3378200"/>
            <a:ext cx="857250" cy="431800"/>
          </a:xfrm>
          <a:custGeom>
            <a:avLst/>
            <a:gdLst>
              <a:gd name="T0" fmla="*/ 0 w 540"/>
              <a:gd name="T1" fmla="*/ 252 h 272"/>
              <a:gd name="T2" fmla="*/ 396 w 540"/>
              <a:gd name="T3" fmla="*/ 144 h 272"/>
              <a:gd name="T4" fmla="*/ 504 w 540"/>
              <a:gd name="T5" fmla="*/ 45 h 272"/>
              <a:gd name="T6" fmla="*/ 540 w 540"/>
              <a:gd name="T7" fmla="*/ 0 h 272"/>
              <a:gd name="T8" fmla="*/ 0 60000 65536"/>
              <a:gd name="T9" fmla="*/ 0 60000 65536"/>
              <a:gd name="T10" fmla="*/ 0 60000 65536"/>
              <a:gd name="T11" fmla="*/ 0 60000 65536"/>
              <a:gd name="T12" fmla="*/ 0 w 540"/>
              <a:gd name="T13" fmla="*/ 0 h 272"/>
              <a:gd name="T14" fmla="*/ 540 w 540"/>
              <a:gd name="T15" fmla="*/ 272 h 2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0" h="272">
                <a:moveTo>
                  <a:pt x="0" y="252"/>
                </a:moveTo>
                <a:cubicBezTo>
                  <a:pt x="102" y="272"/>
                  <a:pt x="314" y="226"/>
                  <a:pt x="396" y="144"/>
                </a:cubicBezTo>
                <a:cubicBezTo>
                  <a:pt x="432" y="108"/>
                  <a:pt x="462" y="73"/>
                  <a:pt x="504" y="45"/>
                </a:cubicBezTo>
                <a:cubicBezTo>
                  <a:pt x="527" y="11"/>
                  <a:pt x="514" y="26"/>
                  <a:pt x="540" y="0"/>
                </a:cubicBezTo>
              </a:path>
            </a:pathLst>
          </a:custGeom>
          <a:noFill/>
          <a:ln w="381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21" name="Rectangle 9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5940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46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" fill="hold"/>
                                        <p:tgtEl>
                                          <p:spTgt spid="9646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461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4615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WH-questions</a:t>
            </a:r>
          </a:p>
        </p:txBody>
      </p:sp>
      <p:sp>
        <p:nvSpPr>
          <p:cNvPr id="92164" name="Rectangle 2"/>
          <p:cNvSpPr>
            <a:spLocks noChangeArrowheads="1"/>
          </p:cNvSpPr>
          <p:nvPr/>
        </p:nvSpPr>
        <p:spPr bwMode="auto">
          <a:xfrm>
            <a:off x="1184275" y="2057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1065213" y="1828800"/>
          <a:ext cx="6781800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8" name="Chart" r:id="rId6" imgW="4467225" imgH="2486025" progId="Excel.Chart.8">
                  <p:embed/>
                </p:oleObj>
              </mc:Choice>
              <mc:Fallback>
                <p:oleObj name="Chart" r:id="rId6" imgW="4467225" imgH="2486025" progId="Excel.Chart.8">
                  <p:embed/>
                  <p:pic>
                    <p:nvPicPr>
                      <p:cNvPr id="921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1828800"/>
                        <a:ext cx="6781800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2147888" y="4876800"/>
            <a:ext cx="5164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WHAT are a good source of vitamins</a:t>
            </a: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304800" y="5562600"/>
            <a:ext cx="8434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WH-questions typically have </a:t>
            </a:r>
            <a:r>
              <a:rPr lang="en-US" sz="2400">
                <a:solidFill>
                  <a:srgbClr val="990033"/>
                </a:solidFill>
                <a:latin typeface="Arial" charset="0"/>
              </a:rPr>
              <a:t>falling</a:t>
            </a:r>
            <a:r>
              <a:rPr lang="en-US" sz="2400">
                <a:latin typeface="Arial" charset="0"/>
              </a:rPr>
              <a:t> contours, like statements.</a:t>
            </a:r>
          </a:p>
        </p:txBody>
      </p:sp>
      <p:pic>
        <p:nvPicPr>
          <p:cNvPr id="966663" name="54DB1595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209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1066800" y="1600200"/>
            <a:ext cx="5888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B2B2B2"/>
                </a:solidFill>
                <a:latin typeface="Arial" charset="0"/>
              </a:rPr>
              <a:t>[I know that many natural foods are healthy, but ...]</a:t>
            </a:r>
          </a:p>
        </p:txBody>
      </p:sp>
      <p:sp>
        <p:nvSpPr>
          <p:cNvPr id="92169" name="Line 9"/>
          <p:cNvSpPr>
            <a:spLocks noChangeShapeType="1"/>
          </p:cNvSpPr>
          <p:nvPr/>
        </p:nvSpPr>
        <p:spPr bwMode="auto">
          <a:xfrm flipH="1" flipV="1">
            <a:off x="2513013" y="3733800"/>
            <a:ext cx="76200" cy="10668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70" name="Line 10"/>
          <p:cNvSpPr>
            <a:spLocks noChangeShapeType="1"/>
          </p:cNvSpPr>
          <p:nvPr/>
        </p:nvSpPr>
        <p:spPr bwMode="auto">
          <a:xfrm flipV="1">
            <a:off x="6399213" y="4038600"/>
            <a:ext cx="0" cy="8382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14306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66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" fill="hold"/>
                                        <p:tgtEl>
                                          <p:spTgt spid="9666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666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6663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Broad focus</a:t>
            </a:r>
          </a:p>
        </p:txBody>
      </p:sp>
      <p:sp>
        <p:nvSpPr>
          <p:cNvPr id="94212" name="Rectangle 3"/>
          <p:cNvSpPr>
            <a:spLocks noChangeArrowheads="1"/>
          </p:cNvSpPr>
          <p:nvPr/>
        </p:nvSpPr>
        <p:spPr bwMode="auto">
          <a:xfrm>
            <a:off x="1109663" y="2438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3" name="Text Box 4"/>
          <p:cNvSpPr txBox="1">
            <a:spLocks noChangeArrowheads="1"/>
          </p:cNvSpPr>
          <p:nvPr/>
        </p:nvSpPr>
        <p:spPr bwMode="auto">
          <a:xfrm>
            <a:off x="1719263" y="5257800"/>
            <a:ext cx="541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sp>
        <p:nvSpPr>
          <p:cNvPr id="94214" name="Text Box 5"/>
          <p:cNvSpPr txBox="1">
            <a:spLocks noChangeArrowheads="1"/>
          </p:cNvSpPr>
          <p:nvPr/>
        </p:nvSpPr>
        <p:spPr bwMode="auto">
          <a:xfrm>
            <a:off x="1066800" y="1981200"/>
            <a:ext cx="513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ja-JP" altLang="en-US" sz="2400">
                <a:latin typeface="Arial" charset="0"/>
              </a:rPr>
              <a:t>“</a:t>
            </a:r>
            <a:r>
              <a:rPr lang="en-US" sz="2400">
                <a:latin typeface="Arial" charset="0"/>
              </a:rPr>
              <a:t>Tell me something about the world.</a:t>
            </a:r>
            <a:r>
              <a:rPr lang="ja-JP" altLang="en-US" sz="2400">
                <a:latin typeface="Arial" charset="0"/>
              </a:rPr>
              <a:t>”</a:t>
            </a:r>
            <a:endParaRPr lang="en-US" sz="2400">
              <a:latin typeface="Arial" charset="0"/>
            </a:endParaRPr>
          </a:p>
        </p:txBody>
      </p:sp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990600" y="2209800"/>
          <a:ext cx="6781800" cy="372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2" name="Chart" r:id="rId6" imgW="4514850" imgH="2486025" progId="Excel.Chart.8">
                  <p:embed/>
                </p:oleObj>
              </mc:Choice>
              <mc:Fallback>
                <p:oleObj name="Chart" r:id="rId6" imgW="4514850" imgH="2486025" progId="Excel.Chart.8">
                  <p:embed/>
                  <p:pic>
                    <p:nvPicPr>
                      <p:cNvPr id="94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09800"/>
                        <a:ext cx="6781800" cy="372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68711" name="20887AF0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6" name="Line 8"/>
          <p:cNvSpPr>
            <a:spLocks noChangeShapeType="1"/>
          </p:cNvSpPr>
          <p:nvPr/>
        </p:nvSpPr>
        <p:spPr bwMode="auto">
          <a:xfrm flipV="1">
            <a:off x="2438400" y="3886200"/>
            <a:ext cx="152400" cy="12954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 flipV="1">
            <a:off x="6324600" y="4038600"/>
            <a:ext cx="152400" cy="12192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  <p:sp>
        <p:nvSpPr>
          <p:cNvPr id="94219" name="Text Box 12"/>
          <p:cNvSpPr txBox="1">
            <a:spLocks noChangeArrowheads="1"/>
          </p:cNvSpPr>
          <p:nvPr/>
        </p:nvSpPr>
        <p:spPr bwMode="auto">
          <a:xfrm>
            <a:off x="303213" y="5578475"/>
            <a:ext cx="85359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In the absence of narrow focus, English tends to mark the </a:t>
            </a:r>
            <a:r>
              <a:rPr lang="en-US" sz="2400">
                <a:solidFill>
                  <a:srgbClr val="990033"/>
                </a:solidFill>
                <a:latin typeface="Arial" charset="0"/>
              </a:rPr>
              <a:t>first</a:t>
            </a:r>
          </a:p>
          <a:p>
            <a:r>
              <a:rPr lang="en-US" sz="2400">
                <a:latin typeface="Arial" charset="0"/>
              </a:rPr>
              <a:t>and </a:t>
            </a:r>
            <a:r>
              <a:rPr lang="en-US" sz="2400">
                <a:solidFill>
                  <a:srgbClr val="990033"/>
                </a:solidFill>
                <a:latin typeface="Arial" charset="0"/>
              </a:rPr>
              <a:t>last</a:t>
            </a:r>
            <a:r>
              <a:rPr lang="en-US" sz="2400">
                <a:latin typeface="Arial" charset="0"/>
              </a:rPr>
              <a:t> </a:t>
            </a:r>
            <a:r>
              <a:rPr lang="ja-JP" altLang="en-US" sz="2400">
                <a:latin typeface="Arial" charset="0"/>
              </a:rPr>
              <a:t>‘</a:t>
            </a:r>
            <a:r>
              <a:rPr lang="en-US" sz="2400">
                <a:latin typeface="Arial" charset="0"/>
              </a:rPr>
              <a:t>content</a:t>
            </a:r>
            <a:r>
              <a:rPr lang="ja-JP" altLang="en-US" sz="2400">
                <a:latin typeface="Arial" charset="0"/>
              </a:rPr>
              <a:t>’</a:t>
            </a:r>
            <a:r>
              <a:rPr lang="en-US" sz="2400">
                <a:latin typeface="Arial" charset="0"/>
              </a:rPr>
              <a:t> words with perceptually prominent accents.</a:t>
            </a:r>
          </a:p>
        </p:txBody>
      </p:sp>
    </p:spTree>
    <p:extLst>
      <p:ext uri="{BB962C8B-B14F-4D97-AF65-F5344CB8AC3E}">
        <p14:creationId xmlns:p14="http://schemas.microsoft.com/office/powerpoint/2010/main" val="28078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87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" fill="hold"/>
                                        <p:tgtEl>
                                          <p:spTgt spid="9687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871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8711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Rising statements</a:t>
            </a:r>
          </a:p>
        </p:txBody>
      </p:sp>
      <p:sp>
        <p:nvSpPr>
          <p:cNvPr id="96260" name="Rectangle 2"/>
          <p:cNvSpPr>
            <a:spLocks noChangeArrowheads="1"/>
          </p:cNvSpPr>
          <p:nvPr/>
        </p:nvSpPr>
        <p:spPr bwMode="auto">
          <a:xfrm>
            <a:off x="1185863" y="2017713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61" name="Line 3"/>
          <p:cNvSpPr>
            <a:spLocks noChangeShapeType="1"/>
          </p:cNvSpPr>
          <p:nvPr/>
        </p:nvSpPr>
        <p:spPr bwMode="auto">
          <a:xfrm>
            <a:off x="1219200" y="3998913"/>
            <a:ext cx="6477000" cy="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1066800" y="1789113"/>
          <a:ext cx="6781800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6" name="Chart" r:id="rId6" imgW="4467225" imgH="2486025" progId="Excel.Chart.8">
                  <p:embed/>
                </p:oleObj>
              </mc:Choice>
              <mc:Fallback>
                <p:oleObj name="Chart" r:id="rId6" imgW="4467225" imgH="2486025" progId="Excel.Chart.8">
                  <p:embed/>
                  <p:pic>
                    <p:nvPicPr>
                      <p:cNvPr id="962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789113"/>
                        <a:ext cx="6781800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Text Box 5"/>
          <p:cNvSpPr txBox="1">
            <a:spLocks noChangeArrowheads="1"/>
          </p:cNvSpPr>
          <p:nvPr/>
        </p:nvSpPr>
        <p:spPr bwMode="auto">
          <a:xfrm>
            <a:off x="1795463" y="4837113"/>
            <a:ext cx="541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pic>
        <p:nvPicPr>
          <p:cNvPr id="970758" name="B22F1256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701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4" name="Text Box 8"/>
          <p:cNvSpPr txBox="1">
            <a:spLocks noChangeArrowheads="1"/>
          </p:cNvSpPr>
          <p:nvPr/>
        </p:nvSpPr>
        <p:spPr bwMode="auto">
          <a:xfrm>
            <a:off x="892175" y="5751513"/>
            <a:ext cx="70294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990033"/>
                </a:solidFill>
                <a:latin typeface="Arial" charset="0"/>
              </a:rPr>
              <a:t>High-rising</a:t>
            </a:r>
            <a:r>
              <a:rPr lang="en-US" sz="2400">
                <a:latin typeface="Arial" charset="0"/>
              </a:rPr>
              <a:t> statements can signal that the speaker </a:t>
            </a:r>
          </a:p>
          <a:p>
            <a:r>
              <a:rPr lang="en-US" sz="2400">
                <a:latin typeface="Arial" charset="0"/>
              </a:rPr>
              <a:t>is seeking approval.</a:t>
            </a:r>
          </a:p>
        </p:txBody>
      </p:sp>
      <p:sp>
        <p:nvSpPr>
          <p:cNvPr id="96265" name="Text Box 9"/>
          <p:cNvSpPr txBox="1">
            <a:spLocks noChangeArrowheads="1"/>
          </p:cNvSpPr>
          <p:nvPr/>
        </p:nvSpPr>
        <p:spPr bwMode="auto">
          <a:xfrm>
            <a:off x="1143000" y="1600200"/>
            <a:ext cx="582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ja-JP" altLang="en-US" sz="2400">
                <a:latin typeface="Arial" charset="0"/>
              </a:rPr>
              <a:t>“</a:t>
            </a:r>
            <a:r>
              <a:rPr lang="en-US" sz="2400">
                <a:latin typeface="Arial" charset="0"/>
              </a:rPr>
              <a:t>Tell me something I didn</a:t>
            </a:r>
            <a:r>
              <a:rPr lang="ja-JP" altLang="en-US" sz="2400">
                <a:latin typeface="Arial" charset="0"/>
              </a:rPr>
              <a:t>’</a:t>
            </a:r>
            <a:r>
              <a:rPr lang="en-US" sz="2400">
                <a:latin typeface="Arial" charset="0"/>
              </a:rPr>
              <a:t>t already know.</a:t>
            </a:r>
            <a:r>
              <a:rPr lang="ja-JP" altLang="en-US" sz="2400">
                <a:latin typeface="Arial" charset="0"/>
              </a:rPr>
              <a:t>”</a:t>
            </a:r>
            <a:endParaRPr lang="en-US" sz="2400">
              <a:latin typeface="Arial" charset="0"/>
            </a:endParaRPr>
          </a:p>
        </p:txBody>
      </p:sp>
      <p:sp>
        <p:nvSpPr>
          <p:cNvPr id="96266" name="Text Box 10"/>
          <p:cNvSpPr txBox="1">
            <a:spLocks noChangeArrowheads="1"/>
          </p:cNvSpPr>
          <p:nvPr/>
        </p:nvSpPr>
        <p:spPr bwMode="auto">
          <a:xfrm>
            <a:off x="4100513" y="5265738"/>
            <a:ext cx="3756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B2B2B2"/>
                </a:solidFill>
                <a:latin typeface="Arial" charset="0"/>
              </a:rPr>
              <a:t>[... does this statement qualify?]</a:t>
            </a:r>
          </a:p>
        </p:txBody>
      </p:sp>
      <p:sp>
        <p:nvSpPr>
          <p:cNvPr id="96267" name="Rectangle 11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284364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07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" fill="hold"/>
                                        <p:tgtEl>
                                          <p:spTgt spid="9707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075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075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Yes-No question</a:t>
            </a:r>
          </a:p>
        </p:txBody>
      </p:sp>
      <p:sp>
        <p:nvSpPr>
          <p:cNvPr id="98308" name="Rectangle 2"/>
          <p:cNvSpPr>
            <a:spLocks noChangeArrowheads="1"/>
          </p:cNvSpPr>
          <p:nvPr/>
        </p:nvSpPr>
        <p:spPr bwMode="auto">
          <a:xfrm>
            <a:off x="1185863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8306" name="Object 2"/>
          <p:cNvGraphicFramePr>
            <a:graphicFrameLocks noChangeAspect="1"/>
          </p:cNvGraphicFramePr>
          <p:nvPr/>
        </p:nvGraphicFramePr>
        <p:xfrm>
          <a:off x="1066800" y="1447800"/>
          <a:ext cx="6705600" cy="370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0" name="Chart" r:id="rId6" imgW="4486275" imgH="2486025" progId="Excel.Chart.8">
                  <p:embed/>
                </p:oleObj>
              </mc:Choice>
              <mc:Fallback>
                <p:oleObj name="Chart" r:id="rId6" imgW="4486275" imgH="2486025" progId="Excel.Chart.8">
                  <p:embed/>
                  <p:pic>
                    <p:nvPicPr>
                      <p:cNvPr id="983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6705600" cy="370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9" name="Line 4"/>
          <p:cNvSpPr>
            <a:spLocks noChangeShapeType="1"/>
          </p:cNvSpPr>
          <p:nvPr/>
        </p:nvSpPr>
        <p:spPr bwMode="auto">
          <a:xfrm>
            <a:off x="1219200" y="4038600"/>
            <a:ext cx="6477000" cy="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10" name="Text Box 5"/>
          <p:cNvSpPr txBox="1">
            <a:spLocks noChangeArrowheads="1"/>
          </p:cNvSpPr>
          <p:nvPr/>
        </p:nvSpPr>
        <p:spPr bwMode="auto">
          <a:xfrm>
            <a:off x="1795463" y="4495800"/>
            <a:ext cx="574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are legumes a good source of VITAMINS</a:t>
            </a:r>
          </a:p>
        </p:txBody>
      </p:sp>
      <p:pic>
        <p:nvPicPr>
          <p:cNvPr id="972806" name="16B5D9BC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2" name="Text Box 8"/>
          <p:cNvSpPr txBox="1">
            <a:spLocks noChangeArrowheads="1"/>
          </p:cNvSpPr>
          <p:nvPr/>
        </p:nvSpPr>
        <p:spPr bwMode="auto">
          <a:xfrm>
            <a:off x="887413" y="5715000"/>
            <a:ext cx="7418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990033"/>
                </a:solidFill>
                <a:latin typeface="Arial" charset="0"/>
              </a:rPr>
              <a:t>Rise</a:t>
            </a:r>
            <a:r>
              <a:rPr lang="en-US" sz="2400">
                <a:latin typeface="Arial" charset="0"/>
              </a:rPr>
              <a:t> from the main accent to the end of the sentence.</a:t>
            </a: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9299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28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" fill="hold"/>
                                        <p:tgtEl>
                                          <p:spTgt spid="9728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280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2806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Verdana" charset="0"/>
              </a:rPr>
              <a:t>‘</a:t>
            </a:r>
            <a:r>
              <a:rPr lang="en-US">
                <a:latin typeface="Verdana" charset="0"/>
              </a:rPr>
              <a:t>Surprise-redundancy</a:t>
            </a:r>
            <a:r>
              <a:rPr lang="ja-JP" altLang="en-US">
                <a:latin typeface="Verdana" charset="0"/>
              </a:rPr>
              <a:t>’</a:t>
            </a:r>
            <a:r>
              <a:rPr lang="en-US">
                <a:latin typeface="Verdana" charset="0"/>
              </a:rPr>
              <a:t> tune</a:t>
            </a:r>
          </a:p>
        </p:txBody>
      </p:sp>
      <p:sp>
        <p:nvSpPr>
          <p:cNvPr id="100356" name="Rectangle 3"/>
          <p:cNvSpPr>
            <a:spLocks noChangeArrowheads="1"/>
          </p:cNvSpPr>
          <p:nvPr/>
        </p:nvSpPr>
        <p:spPr bwMode="auto">
          <a:xfrm>
            <a:off x="1209675" y="2073275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57" name="Text Box 4"/>
          <p:cNvSpPr txBox="1">
            <a:spLocks noChangeArrowheads="1"/>
          </p:cNvSpPr>
          <p:nvPr/>
        </p:nvSpPr>
        <p:spPr bwMode="auto">
          <a:xfrm>
            <a:off x="1819275" y="4892675"/>
            <a:ext cx="541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sp>
        <p:nvSpPr>
          <p:cNvPr id="100358" name="Text Box 5"/>
          <p:cNvSpPr txBox="1">
            <a:spLocks noChangeArrowheads="1"/>
          </p:cNvSpPr>
          <p:nvPr/>
        </p:nvSpPr>
        <p:spPr bwMode="auto">
          <a:xfrm>
            <a:off x="304800" y="5638800"/>
            <a:ext cx="847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990033"/>
                </a:solidFill>
                <a:latin typeface="Arial" charset="0"/>
              </a:rPr>
              <a:t>Low </a:t>
            </a:r>
            <a:r>
              <a:rPr lang="en-US" sz="2400">
                <a:latin typeface="Arial" charset="0"/>
              </a:rPr>
              <a:t>beginning followed by a gradual rise to a</a:t>
            </a:r>
            <a:r>
              <a:rPr lang="en-US" sz="2400">
                <a:solidFill>
                  <a:srgbClr val="990033"/>
                </a:solidFill>
                <a:latin typeface="Arial" charset="0"/>
              </a:rPr>
              <a:t> high </a:t>
            </a:r>
            <a:r>
              <a:rPr lang="en-US" sz="2400">
                <a:latin typeface="Arial" charset="0"/>
              </a:rPr>
              <a:t>at the end.</a:t>
            </a:r>
          </a:p>
        </p:txBody>
      </p:sp>
      <p:sp>
        <p:nvSpPr>
          <p:cNvPr id="100359" name="Text Box 6"/>
          <p:cNvSpPr txBox="1">
            <a:spLocks noChangeArrowheads="1"/>
          </p:cNvSpPr>
          <p:nvPr/>
        </p:nvSpPr>
        <p:spPr bwMode="auto">
          <a:xfrm>
            <a:off x="1143000" y="1676400"/>
            <a:ext cx="4757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B2B2B2"/>
                </a:solidFill>
                <a:latin typeface="Arial" charset="0"/>
              </a:rPr>
              <a:t>[How many times do I have to tell you ...]</a:t>
            </a:r>
          </a:p>
        </p:txBody>
      </p:sp>
      <p:graphicFrame>
        <p:nvGraphicFramePr>
          <p:cNvPr id="100354" name="Object 2"/>
          <p:cNvGraphicFramePr>
            <a:graphicFrameLocks noChangeAspect="1"/>
          </p:cNvGraphicFramePr>
          <p:nvPr/>
        </p:nvGraphicFramePr>
        <p:xfrm>
          <a:off x="1090613" y="1844675"/>
          <a:ext cx="6858000" cy="380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4" name="Chart" r:id="rId6" imgW="4467225" imgH="2486025" progId="Excel.Chart.8">
                  <p:embed/>
                </p:oleObj>
              </mc:Choice>
              <mc:Fallback>
                <p:oleObj name="Chart" r:id="rId6" imgW="4467225" imgH="2486025" progId="Excel.Chart.8">
                  <p:embed/>
                  <p:pic>
                    <p:nvPicPr>
                      <p:cNvPr id="1003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1844675"/>
                        <a:ext cx="6858000" cy="380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74856" name="3C9BE8DB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22256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61" name="Freeform 9"/>
          <p:cNvSpPr>
            <a:spLocks/>
          </p:cNvSpPr>
          <p:nvPr/>
        </p:nvSpPr>
        <p:spPr bwMode="auto">
          <a:xfrm>
            <a:off x="2366963" y="3368675"/>
            <a:ext cx="1003300" cy="314325"/>
          </a:xfrm>
          <a:custGeom>
            <a:avLst/>
            <a:gdLst>
              <a:gd name="T0" fmla="*/ 0 w 632"/>
              <a:gd name="T1" fmla="*/ 171 h 198"/>
              <a:gd name="T2" fmla="*/ 207 w 632"/>
              <a:gd name="T3" fmla="*/ 180 h 198"/>
              <a:gd name="T4" fmla="*/ 351 w 632"/>
              <a:gd name="T5" fmla="*/ 144 h 198"/>
              <a:gd name="T6" fmla="*/ 432 w 632"/>
              <a:gd name="T7" fmla="*/ 117 h 198"/>
              <a:gd name="T8" fmla="*/ 459 w 632"/>
              <a:gd name="T9" fmla="*/ 108 h 198"/>
              <a:gd name="T10" fmla="*/ 576 w 632"/>
              <a:gd name="T11" fmla="*/ 45 h 198"/>
              <a:gd name="T12" fmla="*/ 630 w 632"/>
              <a:gd name="T13" fmla="*/ 0 h 19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2"/>
              <a:gd name="T22" fmla="*/ 0 h 198"/>
              <a:gd name="T23" fmla="*/ 632 w 632"/>
              <a:gd name="T24" fmla="*/ 198 h 19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2" h="198">
                <a:moveTo>
                  <a:pt x="0" y="171"/>
                </a:moveTo>
                <a:cubicBezTo>
                  <a:pt x="80" y="198"/>
                  <a:pt x="102" y="187"/>
                  <a:pt x="207" y="180"/>
                </a:cubicBezTo>
                <a:cubicBezTo>
                  <a:pt x="256" y="170"/>
                  <a:pt x="303" y="156"/>
                  <a:pt x="351" y="144"/>
                </a:cubicBezTo>
                <a:cubicBezTo>
                  <a:pt x="351" y="144"/>
                  <a:pt x="418" y="122"/>
                  <a:pt x="432" y="117"/>
                </a:cubicBezTo>
                <a:cubicBezTo>
                  <a:pt x="441" y="114"/>
                  <a:pt x="459" y="108"/>
                  <a:pt x="459" y="108"/>
                </a:cubicBezTo>
                <a:cubicBezTo>
                  <a:pt x="497" y="80"/>
                  <a:pt x="536" y="67"/>
                  <a:pt x="576" y="45"/>
                </a:cubicBezTo>
                <a:cubicBezTo>
                  <a:pt x="632" y="14"/>
                  <a:pt x="630" y="30"/>
                  <a:pt x="630" y="0"/>
                </a:cubicBezTo>
              </a:path>
            </a:pathLst>
          </a:custGeom>
          <a:noFill/>
          <a:ln w="381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2" name="Freeform 10"/>
          <p:cNvSpPr>
            <a:spLocks/>
          </p:cNvSpPr>
          <p:nvPr/>
        </p:nvSpPr>
        <p:spPr bwMode="auto">
          <a:xfrm>
            <a:off x="5867400" y="2266950"/>
            <a:ext cx="1500188" cy="858838"/>
          </a:xfrm>
          <a:custGeom>
            <a:avLst/>
            <a:gdLst>
              <a:gd name="T0" fmla="*/ 0 w 945"/>
              <a:gd name="T1" fmla="*/ 271 h 541"/>
              <a:gd name="T2" fmla="*/ 81 w 945"/>
              <a:gd name="T3" fmla="*/ 235 h 541"/>
              <a:gd name="T4" fmla="*/ 162 w 945"/>
              <a:gd name="T5" fmla="*/ 181 h 541"/>
              <a:gd name="T6" fmla="*/ 261 w 945"/>
              <a:gd name="T7" fmla="*/ 109 h 541"/>
              <a:gd name="T8" fmla="*/ 342 w 945"/>
              <a:gd name="T9" fmla="*/ 82 h 541"/>
              <a:gd name="T10" fmla="*/ 405 w 945"/>
              <a:gd name="T11" fmla="*/ 55 h 541"/>
              <a:gd name="T12" fmla="*/ 477 w 945"/>
              <a:gd name="T13" fmla="*/ 37 h 541"/>
              <a:gd name="T14" fmla="*/ 639 w 945"/>
              <a:gd name="T15" fmla="*/ 19 h 541"/>
              <a:gd name="T16" fmla="*/ 747 w 945"/>
              <a:gd name="T17" fmla="*/ 91 h 541"/>
              <a:gd name="T18" fmla="*/ 801 w 945"/>
              <a:gd name="T19" fmla="*/ 163 h 541"/>
              <a:gd name="T20" fmla="*/ 873 w 945"/>
              <a:gd name="T21" fmla="*/ 343 h 541"/>
              <a:gd name="T22" fmla="*/ 918 w 945"/>
              <a:gd name="T23" fmla="*/ 451 h 541"/>
              <a:gd name="T24" fmla="*/ 927 w 945"/>
              <a:gd name="T25" fmla="*/ 487 h 541"/>
              <a:gd name="T26" fmla="*/ 945 w 945"/>
              <a:gd name="T27" fmla="*/ 541 h 54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45"/>
              <a:gd name="T43" fmla="*/ 0 h 541"/>
              <a:gd name="T44" fmla="*/ 945 w 945"/>
              <a:gd name="T45" fmla="*/ 541 h 54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45" h="541">
                <a:moveTo>
                  <a:pt x="0" y="271"/>
                </a:moveTo>
                <a:cubicBezTo>
                  <a:pt x="29" y="261"/>
                  <a:pt x="52" y="245"/>
                  <a:pt x="81" y="235"/>
                </a:cubicBezTo>
                <a:cubicBezTo>
                  <a:pt x="109" y="207"/>
                  <a:pt x="128" y="198"/>
                  <a:pt x="162" y="181"/>
                </a:cubicBezTo>
                <a:cubicBezTo>
                  <a:pt x="198" y="163"/>
                  <a:pt x="228" y="133"/>
                  <a:pt x="261" y="109"/>
                </a:cubicBezTo>
                <a:cubicBezTo>
                  <a:pt x="261" y="109"/>
                  <a:pt x="329" y="86"/>
                  <a:pt x="342" y="82"/>
                </a:cubicBezTo>
                <a:cubicBezTo>
                  <a:pt x="364" y="75"/>
                  <a:pt x="383" y="62"/>
                  <a:pt x="405" y="55"/>
                </a:cubicBezTo>
                <a:cubicBezTo>
                  <a:pt x="428" y="47"/>
                  <a:pt x="477" y="37"/>
                  <a:pt x="477" y="37"/>
                </a:cubicBezTo>
                <a:cubicBezTo>
                  <a:pt x="533" y="0"/>
                  <a:pt x="570" y="12"/>
                  <a:pt x="639" y="19"/>
                </a:cubicBezTo>
                <a:cubicBezTo>
                  <a:pt x="646" y="24"/>
                  <a:pt x="737" y="78"/>
                  <a:pt x="747" y="91"/>
                </a:cubicBezTo>
                <a:cubicBezTo>
                  <a:pt x="765" y="115"/>
                  <a:pt x="801" y="163"/>
                  <a:pt x="801" y="163"/>
                </a:cubicBezTo>
                <a:cubicBezTo>
                  <a:pt x="822" y="227"/>
                  <a:pt x="846" y="283"/>
                  <a:pt x="873" y="343"/>
                </a:cubicBezTo>
                <a:cubicBezTo>
                  <a:pt x="891" y="384"/>
                  <a:pt x="894" y="415"/>
                  <a:pt x="918" y="451"/>
                </a:cubicBezTo>
                <a:cubicBezTo>
                  <a:pt x="921" y="463"/>
                  <a:pt x="923" y="475"/>
                  <a:pt x="927" y="487"/>
                </a:cubicBezTo>
                <a:cubicBezTo>
                  <a:pt x="932" y="505"/>
                  <a:pt x="945" y="541"/>
                  <a:pt x="945" y="541"/>
                </a:cubicBezTo>
              </a:path>
            </a:pathLst>
          </a:custGeom>
          <a:noFill/>
          <a:ln w="381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3" name="Rectangle 11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2020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48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" fill="hold"/>
                                        <p:tgtEl>
                                          <p:spTgt spid="9748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485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4856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Verdana" charset="0"/>
              </a:rPr>
              <a:t>‘</a:t>
            </a:r>
            <a:r>
              <a:rPr lang="en-US">
                <a:latin typeface="Verdana" charset="0"/>
              </a:rPr>
              <a:t>Contradiction</a:t>
            </a:r>
            <a:r>
              <a:rPr lang="ja-JP" altLang="en-US">
                <a:latin typeface="Verdana" charset="0"/>
              </a:rPr>
              <a:t>’</a:t>
            </a:r>
            <a:r>
              <a:rPr lang="en-US">
                <a:latin typeface="Verdana" charset="0"/>
              </a:rPr>
              <a:t> tune</a:t>
            </a:r>
          </a:p>
        </p:txBody>
      </p:sp>
      <p:sp>
        <p:nvSpPr>
          <p:cNvPr id="102404" name="Rectangle 2"/>
          <p:cNvSpPr>
            <a:spLocks noChangeArrowheads="1"/>
          </p:cNvSpPr>
          <p:nvPr/>
        </p:nvSpPr>
        <p:spPr bwMode="auto">
          <a:xfrm>
            <a:off x="1133475" y="1997075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402" name="Object 2"/>
          <p:cNvGraphicFramePr>
            <a:graphicFrameLocks noChangeAspect="1"/>
          </p:cNvGraphicFramePr>
          <p:nvPr/>
        </p:nvGraphicFramePr>
        <p:xfrm>
          <a:off x="1014413" y="1700213"/>
          <a:ext cx="6858000" cy="380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8" name="Chart" r:id="rId6" imgW="4467225" imgH="2486025" progId="Excel.Chart.8">
                  <p:embed/>
                </p:oleObj>
              </mc:Choice>
              <mc:Fallback>
                <p:oleObj name="Chart" r:id="rId6" imgW="4467225" imgH="2486025" progId="Excel.Chart.8">
                  <p:embed/>
                  <p:pic>
                    <p:nvPicPr>
                      <p:cNvPr id="1024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1700213"/>
                        <a:ext cx="6858000" cy="380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2092325" y="4816475"/>
            <a:ext cx="531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linguini isn</a:t>
            </a:r>
            <a:r>
              <a:rPr lang="ja-JP" altLang="en-US" sz="2400">
                <a:solidFill>
                  <a:srgbClr val="0000FF"/>
                </a:solidFill>
                <a:latin typeface="Arial" charset="0"/>
              </a:rPr>
              <a:t>’</a:t>
            </a:r>
            <a:r>
              <a:rPr lang="en-US" sz="2400">
                <a:solidFill>
                  <a:srgbClr val="0000FF"/>
                </a:solidFill>
                <a:latin typeface="Arial" charset="0"/>
              </a:rPr>
              <a:t>t a good source of vitamins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304800" y="5638800"/>
            <a:ext cx="8537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990033"/>
                </a:solidFill>
                <a:latin typeface="Arial" charset="0"/>
              </a:rPr>
              <a:t>Sharp fall </a:t>
            </a:r>
            <a:r>
              <a:rPr lang="en-US" sz="2400">
                <a:latin typeface="Arial" charset="0"/>
              </a:rPr>
              <a:t>at the beginning,</a:t>
            </a:r>
            <a:r>
              <a:rPr lang="en-US" sz="2400">
                <a:solidFill>
                  <a:srgbClr val="990033"/>
                </a:solidFill>
                <a:latin typeface="Arial" charset="0"/>
              </a:rPr>
              <a:t> flat and low</a:t>
            </a:r>
            <a:r>
              <a:rPr lang="en-US" sz="2400">
                <a:latin typeface="Arial" charset="0"/>
              </a:rPr>
              <a:t>, then</a:t>
            </a:r>
            <a:r>
              <a:rPr lang="en-US" sz="2400">
                <a:solidFill>
                  <a:srgbClr val="990033"/>
                </a:solidFill>
                <a:latin typeface="Arial" charset="0"/>
              </a:rPr>
              <a:t> rising </a:t>
            </a:r>
            <a:r>
              <a:rPr lang="en-US" sz="2400">
                <a:latin typeface="Arial" charset="0"/>
              </a:rPr>
              <a:t>at the end.</a:t>
            </a:r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1066800" y="1600200"/>
            <a:ext cx="6113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ja-JP" altLang="en-US" sz="2000">
                <a:latin typeface="Arial" charset="0"/>
              </a:rPr>
              <a:t>“</a:t>
            </a:r>
            <a:r>
              <a:rPr lang="en-US" sz="2000">
                <a:latin typeface="Arial" charset="0"/>
              </a:rPr>
              <a:t>I</a:t>
            </a:r>
            <a:r>
              <a:rPr lang="ja-JP" altLang="en-US" sz="2000">
                <a:latin typeface="Arial" charset="0"/>
              </a:rPr>
              <a:t>’</a:t>
            </a:r>
            <a:r>
              <a:rPr lang="en-US" sz="2000">
                <a:latin typeface="Arial" charset="0"/>
              </a:rPr>
              <a:t>ve heard that linguini is a good source of vitamins.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</p:txBody>
      </p:sp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4291013" y="5257800"/>
            <a:ext cx="3473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B2B2B2"/>
                </a:solidFill>
                <a:latin typeface="Arial" charset="0"/>
              </a:rPr>
              <a:t>[... how could you think that?]</a:t>
            </a:r>
          </a:p>
        </p:txBody>
      </p:sp>
      <p:pic>
        <p:nvPicPr>
          <p:cNvPr id="976905" name="FF2CF145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22256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10" name="Freeform 10"/>
          <p:cNvSpPr>
            <a:spLocks/>
          </p:cNvSpPr>
          <p:nvPr/>
        </p:nvSpPr>
        <p:spPr bwMode="auto">
          <a:xfrm>
            <a:off x="2319338" y="2606675"/>
            <a:ext cx="676275" cy="1228725"/>
          </a:xfrm>
          <a:custGeom>
            <a:avLst/>
            <a:gdLst>
              <a:gd name="T0" fmla="*/ 0 w 432"/>
              <a:gd name="T1" fmla="*/ 0 h 810"/>
              <a:gd name="T2" fmla="*/ 36 w 432"/>
              <a:gd name="T3" fmla="*/ 261 h 810"/>
              <a:gd name="T4" fmla="*/ 72 w 432"/>
              <a:gd name="T5" fmla="*/ 351 h 810"/>
              <a:gd name="T6" fmla="*/ 99 w 432"/>
              <a:gd name="T7" fmla="*/ 504 h 810"/>
              <a:gd name="T8" fmla="*/ 135 w 432"/>
              <a:gd name="T9" fmla="*/ 666 h 810"/>
              <a:gd name="T10" fmla="*/ 324 w 432"/>
              <a:gd name="T11" fmla="*/ 774 h 810"/>
              <a:gd name="T12" fmla="*/ 405 w 432"/>
              <a:gd name="T13" fmla="*/ 801 h 810"/>
              <a:gd name="T14" fmla="*/ 432 w 432"/>
              <a:gd name="T15" fmla="*/ 810 h 8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32"/>
              <a:gd name="T25" fmla="*/ 0 h 810"/>
              <a:gd name="T26" fmla="*/ 432 w 432"/>
              <a:gd name="T27" fmla="*/ 810 h 81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32" h="810">
                <a:moveTo>
                  <a:pt x="0" y="0"/>
                </a:moveTo>
                <a:cubicBezTo>
                  <a:pt x="14" y="87"/>
                  <a:pt x="20" y="175"/>
                  <a:pt x="36" y="261"/>
                </a:cubicBezTo>
                <a:cubicBezTo>
                  <a:pt x="42" y="293"/>
                  <a:pt x="64" y="319"/>
                  <a:pt x="72" y="351"/>
                </a:cubicBezTo>
                <a:cubicBezTo>
                  <a:pt x="80" y="383"/>
                  <a:pt x="98" y="497"/>
                  <a:pt x="99" y="504"/>
                </a:cubicBezTo>
                <a:cubicBezTo>
                  <a:pt x="106" y="547"/>
                  <a:pt x="107" y="630"/>
                  <a:pt x="135" y="666"/>
                </a:cubicBezTo>
                <a:cubicBezTo>
                  <a:pt x="187" y="733"/>
                  <a:pt x="247" y="748"/>
                  <a:pt x="324" y="774"/>
                </a:cubicBezTo>
                <a:cubicBezTo>
                  <a:pt x="351" y="783"/>
                  <a:pt x="378" y="792"/>
                  <a:pt x="405" y="801"/>
                </a:cubicBezTo>
                <a:cubicBezTo>
                  <a:pt x="414" y="804"/>
                  <a:pt x="432" y="810"/>
                  <a:pt x="432" y="810"/>
                </a:cubicBezTo>
              </a:path>
            </a:pathLst>
          </a:custGeom>
          <a:noFill/>
          <a:ln w="381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1" name="Freeform 11"/>
          <p:cNvSpPr>
            <a:spLocks/>
          </p:cNvSpPr>
          <p:nvPr/>
        </p:nvSpPr>
        <p:spPr bwMode="auto">
          <a:xfrm flipV="1">
            <a:off x="3910013" y="3825875"/>
            <a:ext cx="1600200" cy="76200"/>
          </a:xfrm>
          <a:custGeom>
            <a:avLst/>
            <a:gdLst>
              <a:gd name="T0" fmla="*/ 0 w 1008"/>
              <a:gd name="T1" fmla="*/ 5 h 5"/>
              <a:gd name="T2" fmla="*/ 1008 w 1008"/>
              <a:gd name="T3" fmla="*/ 5 h 5"/>
              <a:gd name="T4" fmla="*/ 0 60000 65536"/>
              <a:gd name="T5" fmla="*/ 0 60000 65536"/>
              <a:gd name="T6" fmla="*/ 0 w 1008"/>
              <a:gd name="T7" fmla="*/ 0 h 5"/>
              <a:gd name="T8" fmla="*/ 1008 w 1008"/>
              <a:gd name="T9" fmla="*/ 5 h 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8" h="5">
                <a:moveTo>
                  <a:pt x="0" y="5"/>
                </a:moveTo>
                <a:cubicBezTo>
                  <a:pt x="350" y="0"/>
                  <a:pt x="665" y="5"/>
                  <a:pt x="1008" y="5"/>
                </a:cubicBezTo>
              </a:path>
            </a:pathLst>
          </a:custGeom>
          <a:noFill/>
          <a:ln w="381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2" name="Freeform 12"/>
          <p:cNvSpPr>
            <a:spLocks/>
          </p:cNvSpPr>
          <p:nvPr/>
        </p:nvSpPr>
        <p:spPr bwMode="auto">
          <a:xfrm>
            <a:off x="6445250" y="3317875"/>
            <a:ext cx="665163" cy="584200"/>
          </a:xfrm>
          <a:custGeom>
            <a:avLst/>
            <a:gdLst>
              <a:gd name="T0" fmla="*/ 0 w 419"/>
              <a:gd name="T1" fmla="*/ 368 h 368"/>
              <a:gd name="T2" fmla="*/ 135 w 419"/>
              <a:gd name="T3" fmla="*/ 332 h 368"/>
              <a:gd name="T4" fmla="*/ 162 w 419"/>
              <a:gd name="T5" fmla="*/ 305 h 368"/>
              <a:gd name="T6" fmla="*/ 216 w 419"/>
              <a:gd name="T7" fmla="*/ 269 h 368"/>
              <a:gd name="T8" fmla="*/ 306 w 419"/>
              <a:gd name="T9" fmla="*/ 170 h 368"/>
              <a:gd name="T10" fmla="*/ 378 w 419"/>
              <a:gd name="T11" fmla="*/ 62 h 368"/>
              <a:gd name="T12" fmla="*/ 396 w 419"/>
              <a:gd name="T13" fmla="*/ 26 h 3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19"/>
              <a:gd name="T22" fmla="*/ 0 h 368"/>
              <a:gd name="T23" fmla="*/ 419 w 419"/>
              <a:gd name="T24" fmla="*/ 368 h 3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19" h="368">
                <a:moveTo>
                  <a:pt x="0" y="368"/>
                </a:moveTo>
                <a:cubicBezTo>
                  <a:pt x="44" y="353"/>
                  <a:pt x="91" y="347"/>
                  <a:pt x="135" y="332"/>
                </a:cubicBezTo>
                <a:cubicBezTo>
                  <a:pt x="144" y="323"/>
                  <a:pt x="152" y="313"/>
                  <a:pt x="162" y="305"/>
                </a:cubicBezTo>
                <a:cubicBezTo>
                  <a:pt x="179" y="292"/>
                  <a:pt x="216" y="269"/>
                  <a:pt x="216" y="269"/>
                </a:cubicBezTo>
                <a:cubicBezTo>
                  <a:pt x="241" y="231"/>
                  <a:pt x="278" y="206"/>
                  <a:pt x="306" y="170"/>
                </a:cubicBezTo>
                <a:cubicBezTo>
                  <a:pt x="332" y="137"/>
                  <a:pt x="354" y="97"/>
                  <a:pt x="378" y="62"/>
                </a:cubicBezTo>
                <a:cubicBezTo>
                  <a:pt x="419" y="0"/>
                  <a:pt x="366" y="56"/>
                  <a:pt x="396" y="26"/>
                </a:cubicBezTo>
              </a:path>
            </a:pathLst>
          </a:custGeom>
          <a:noFill/>
          <a:ln w="381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3" name="Rectangle 13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53572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69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" fill="hold"/>
                                        <p:tgtEl>
                                          <p:spTgt spid="9769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690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6905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2" name="Text Box 4"/>
          <p:cNvSpPr txBox="1">
            <a:spLocks noChangeArrowheads="1"/>
          </p:cNvSpPr>
          <p:nvPr/>
        </p:nvSpPr>
        <p:spPr bwMode="auto">
          <a:xfrm>
            <a:off x="1925464" y="1995488"/>
            <a:ext cx="5112097" cy="120032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endParaRPr 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  <a:p>
            <a:pPr algn="ctr"/>
            <a:r>
              <a:rPr lang="en-US" sz="4800" dirty="0">
                <a:solidFill>
                  <a:srgbClr val="003399"/>
                </a:solidFill>
                <a:latin typeface="Arial" charset="0"/>
              </a:rPr>
              <a:t>Thinking about F0</a:t>
            </a:r>
          </a:p>
        </p:txBody>
      </p:sp>
    </p:spTree>
    <p:extLst>
      <p:ext uri="{BB962C8B-B14F-4D97-AF65-F5344CB8AC3E}">
        <p14:creationId xmlns:p14="http://schemas.microsoft.com/office/powerpoint/2010/main" val="26415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Graphic representation of F0</a:t>
            </a:r>
          </a:p>
        </p:txBody>
      </p:sp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1447800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2057400" y="4495800"/>
            <a:ext cx="574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1328738" y="1447800"/>
          <a:ext cx="6824662" cy="375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8" name="Chart" r:id="rId6" imgW="4514850" imgH="2486025" progId="Excel.Chart.8">
                  <p:embed/>
                </p:oleObj>
              </mc:Choice>
              <mc:Fallback>
                <p:oleObj name="Chart" r:id="rId6" imgW="4514850" imgH="248602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1447800"/>
                        <a:ext cx="6824662" cy="375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2057400" y="4953000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time</a:t>
            </a: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2895600" y="5218113"/>
            <a:ext cx="18288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 rot="-5400000">
            <a:off x="203994" y="3632994"/>
            <a:ext cx="187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F0 (in Hertz)</a:t>
            </a: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-5400000">
            <a:off x="685800" y="2438400"/>
            <a:ext cx="9144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27050" name="D9DE3B36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3708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27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" fill="hold"/>
                                        <p:tgtEl>
                                          <p:spTgt spid="7270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7050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705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6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9" b="18009"/>
          <a:stretch>
            <a:fillRect/>
          </a:stretch>
        </p:blipFill>
        <p:spPr>
          <a:noFill/>
        </p:spPr>
      </p:pic>
      <p:sp>
        <p:nvSpPr>
          <p:cNvPr id="66564" name="Rectangle 7"/>
          <p:cNvSpPr>
            <a:spLocks noChangeArrowheads="1"/>
          </p:cNvSpPr>
          <p:nvPr/>
        </p:nvSpPr>
        <p:spPr bwMode="auto">
          <a:xfrm>
            <a:off x="3609975" y="6521450"/>
            <a:ext cx="5534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From Mark Liberman</a:t>
            </a:r>
            <a:r>
              <a:rPr lang="ja-JP" altLang="en-US"/>
              <a:t>’</a:t>
            </a:r>
            <a:r>
              <a:rPr lang="en-US"/>
              <a:t>s website, from Ultimate Visual Dictionary</a:t>
            </a:r>
          </a:p>
        </p:txBody>
      </p:sp>
    </p:spTree>
    <p:extLst>
      <p:ext uri="{BB962C8B-B14F-4D97-AF65-F5344CB8AC3E}">
        <p14:creationId xmlns:p14="http://schemas.microsoft.com/office/powerpoint/2010/main" val="3533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The </a:t>
            </a:r>
            <a:r>
              <a:rPr lang="ja-JP" altLang="en-US">
                <a:latin typeface="Verdana" charset="0"/>
              </a:rPr>
              <a:t>‘</a:t>
            </a:r>
            <a:r>
              <a:rPr lang="en-US">
                <a:latin typeface="Verdana" charset="0"/>
              </a:rPr>
              <a:t>ripples</a:t>
            </a:r>
            <a:r>
              <a:rPr lang="ja-JP" altLang="en-US">
                <a:latin typeface="Verdana" charset="0"/>
              </a:rPr>
              <a:t>’</a:t>
            </a:r>
            <a:endParaRPr lang="en-US">
              <a:latin typeface="Verdana" charset="0"/>
            </a:endParaRPr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1447800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Text Box 3"/>
          <p:cNvSpPr txBox="1">
            <a:spLocks noChangeArrowheads="1"/>
          </p:cNvSpPr>
          <p:nvPr/>
        </p:nvSpPr>
        <p:spPr bwMode="auto">
          <a:xfrm>
            <a:off x="2057400" y="4495800"/>
            <a:ext cx="574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sp>
        <p:nvSpPr>
          <p:cNvPr id="36870" name="Text Box 4"/>
          <p:cNvSpPr txBox="1">
            <a:spLocks noChangeArrowheads="1"/>
          </p:cNvSpPr>
          <p:nvPr/>
        </p:nvSpPr>
        <p:spPr bwMode="auto">
          <a:xfrm>
            <a:off x="6400800" y="4175125"/>
            <a:ext cx="536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[ t ]</a:t>
            </a:r>
          </a:p>
        </p:txBody>
      </p:sp>
      <p:sp>
        <p:nvSpPr>
          <p:cNvPr id="36871" name="Text Box 5"/>
          <p:cNvSpPr txBox="1">
            <a:spLocks noChangeArrowheads="1"/>
          </p:cNvSpPr>
          <p:nvPr/>
        </p:nvSpPr>
        <p:spPr bwMode="auto">
          <a:xfrm>
            <a:off x="4648200" y="4191000"/>
            <a:ext cx="593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[ s ]</a:t>
            </a:r>
          </a:p>
        </p:txBody>
      </p:sp>
      <p:sp>
        <p:nvSpPr>
          <p:cNvPr id="36872" name="Text Box 6"/>
          <p:cNvSpPr txBox="1">
            <a:spLocks noChangeArrowheads="1"/>
          </p:cNvSpPr>
          <p:nvPr/>
        </p:nvSpPr>
        <p:spPr bwMode="auto">
          <a:xfrm>
            <a:off x="5334000" y="4191000"/>
            <a:ext cx="593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[ s ]</a:t>
            </a:r>
          </a:p>
        </p:txBody>
      </p:sp>
      <p:sp>
        <p:nvSpPr>
          <p:cNvPr id="36873" name="Line 7"/>
          <p:cNvSpPr>
            <a:spLocks noChangeShapeType="1"/>
          </p:cNvSpPr>
          <p:nvPr/>
        </p:nvSpPr>
        <p:spPr bwMode="auto">
          <a:xfrm flipH="1" flipV="1">
            <a:off x="4724400" y="2971800"/>
            <a:ext cx="228600" cy="12192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4" name="Line 8"/>
          <p:cNvSpPr>
            <a:spLocks noChangeShapeType="1"/>
          </p:cNvSpPr>
          <p:nvPr/>
        </p:nvSpPr>
        <p:spPr bwMode="auto">
          <a:xfrm flipH="1" flipV="1">
            <a:off x="5562600" y="3048000"/>
            <a:ext cx="76200" cy="11430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5" name="Line 9"/>
          <p:cNvSpPr>
            <a:spLocks noChangeShapeType="1"/>
          </p:cNvSpPr>
          <p:nvPr/>
        </p:nvSpPr>
        <p:spPr bwMode="auto">
          <a:xfrm flipV="1">
            <a:off x="6629400" y="2743200"/>
            <a:ext cx="76200" cy="14478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328738" y="1447800"/>
          <a:ext cx="6824662" cy="375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6" name="Chart" r:id="rId6" imgW="4514850" imgH="2486025" progId="Excel.Chart.8">
                  <p:embed/>
                </p:oleObj>
              </mc:Choice>
              <mc:Fallback>
                <p:oleObj name="Chart" r:id="rId6" imgW="4514850" imgH="248602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1447800"/>
                        <a:ext cx="6824662" cy="375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9100" name="D9DE3B36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1371600" y="5257800"/>
            <a:ext cx="6369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F0 is not defined for consonants without vocal</a:t>
            </a:r>
          </a:p>
          <a:p>
            <a:r>
              <a:rPr lang="en-US" sz="2400">
                <a:latin typeface="Arial" charset="0"/>
              </a:rPr>
              <a:t>fold vibration.</a:t>
            </a:r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5972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29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" fill="hold"/>
                                        <p:tgtEl>
                                          <p:spTgt spid="729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910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9100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The </a:t>
            </a:r>
            <a:r>
              <a:rPr lang="ja-JP" altLang="en-US">
                <a:latin typeface="Verdana" charset="0"/>
              </a:rPr>
              <a:t>‘</a:t>
            </a:r>
            <a:r>
              <a:rPr lang="en-US">
                <a:latin typeface="Verdana" charset="0"/>
              </a:rPr>
              <a:t>ripples</a:t>
            </a:r>
            <a:r>
              <a:rPr lang="ja-JP" altLang="en-US">
                <a:latin typeface="Verdana" charset="0"/>
              </a:rPr>
              <a:t>’</a:t>
            </a:r>
            <a:endParaRPr lang="en-US">
              <a:latin typeface="Verdana" charset="0"/>
            </a:endParaRPr>
          </a:p>
        </p:txBody>
      </p:sp>
      <p:sp>
        <p:nvSpPr>
          <p:cNvPr id="38916" name="Rectangle 2"/>
          <p:cNvSpPr>
            <a:spLocks noChangeArrowheads="1"/>
          </p:cNvSpPr>
          <p:nvPr/>
        </p:nvSpPr>
        <p:spPr bwMode="auto">
          <a:xfrm>
            <a:off x="1447800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Text Box 3"/>
          <p:cNvSpPr txBox="1">
            <a:spLocks noChangeArrowheads="1"/>
          </p:cNvSpPr>
          <p:nvPr/>
        </p:nvSpPr>
        <p:spPr bwMode="auto">
          <a:xfrm>
            <a:off x="2057400" y="4495800"/>
            <a:ext cx="574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6096000" y="4175125"/>
            <a:ext cx="593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[ v ]</a:t>
            </a:r>
          </a:p>
        </p:txBody>
      </p:sp>
      <p:sp>
        <p:nvSpPr>
          <p:cNvPr id="38919" name="Text Box 5"/>
          <p:cNvSpPr txBox="1">
            <a:spLocks noChangeArrowheads="1"/>
          </p:cNvSpPr>
          <p:nvPr/>
        </p:nvSpPr>
        <p:spPr bwMode="auto">
          <a:xfrm>
            <a:off x="2133600" y="41910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[ g ]</a:t>
            </a:r>
          </a:p>
        </p:txBody>
      </p:sp>
      <p:sp>
        <p:nvSpPr>
          <p:cNvPr id="38920" name="Text Box 6"/>
          <p:cNvSpPr txBox="1">
            <a:spLocks noChangeArrowheads="1"/>
          </p:cNvSpPr>
          <p:nvPr/>
        </p:nvSpPr>
        <p:spPr bwMode="auto">
          <a:xfrm>
            <a:off x="3886200" y="41910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[ g ]</a:t>
            </a:r>
          </a:p>
        </p:txBody>
      </p:sp>
      <p:sp>
        <p:nvSpPr>
          <p:cNvPr id="38921" name="Line 7"/>
          <p:cNvSpPr>
            <a:spLocks noChangeShapeType="1"/>
          </p:cNvSpPr>
          <p:nvPr/>
        </p:nvSpPr>
        <p:spPr bwMode="auto">
          <a:xfrm flipV="1">
            <a:off x="2438400" y="3276600"/>
            <a:ext cx="152400" cy="9144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2" name="Line 8"/>
          <p:cNvSpPr>
            <a:spLocks noChangeShapeType="1"/>
          </p:cNvSpPr>
          <p:nvPr/>
        </p:nvSpPr>
        <p:spPr bwMode="auto">
          <a:xfrm flipV="1">
            <a:off x="4191000" y="3352800"/>
            <a:ext cx="0" cy="8382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Line 9"/>
          <p:cNvSpPr>
            <a:spLocks noChangeShapeType="1"/>
          </p:cNvSpPr>
          <p:nvPr/>
        </p:nvSpPr>
        <p:spPr bwMode="auto">
          <a:xfrm flipH="1" flipV="1">
            <a:off x="6096000" y="3352800"/>
            <a:ext cx="304800" cy="8382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Text Box 10"/>
          <p:cNvSpPr txBox="1">
            <a:spLocks noChangeArrowheads="1"/>
          </p:cNvSpPr>
          <p:nvPr/>
        </p:nvSpPr>
        <p:spPr bwMode="auto">
          <a:xfrm>
            <a:off x="2895600" y="4191000"/>
            <a:ext cx="593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990033"/>
                </a:solidFill>
                <a:latin typeface="Arial" charset="0"/>
              </a:rPr>
              <a:t>[ z ]</a:t>
            </a:r>
          </a:p>
        </p:txBody>
      </p:sp>
      <p:sp>
        <p:nvSpPr>
          <p:cNvPr id="38925" name="Line 11"/>
          <p:cNvSpPr>
            <a:spLocks noChangeShapeType="1"/>
          </p:cNvSpPr>
          <p:nvPr/>
        </p:nvSpPr>
        <p:spPr bwMode="auto">
          <a:xfrm flipV="1">
            <a:off x="3124200" y="3124200"/>
            <a:ext cx="152400" cy="10668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1328738" y="1447800"/>
          <a:ext cx="6824662" cy="375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4" name="Chart" r:id="rId6" imgW="4514850" imgH="2486025" progId="Excel.Chart.8">
                  <p:embed/>
                </p:oleObj>
              </mc:Choice>
              <mc:Fallback>
                <p:oleObj name="Chart" r:id="rId6" imgW="4514850" imgH="248602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1447800"/>
                        <a:ext cx="6824662" cy="375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1150" name="D9DE3B36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7" name="Text Box 15"/>
          <p:cNvSpPr txBox="1">
            <a:spLocks noChangeArrowheads="1"/>
          </p:cNvSpPr>
          <p:nvPr/>
        </p:nvSpPr>
        <p:spPr bwMode="auto">
          <a:xfrm>
            <a:off x="1371600" y="5257800"/>
            <a:ext cx="6537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... and F0 can be perturbed by consonants with</a:t>
            </a:r>
          </a:p>
          <a:p>
            <a:r>
              <a:rPr lang="en-US" sz="2400">
                <a:latin typeface="Arial" charset="0"/>
              </a:rPr>
              <a:t>an extreme constriction in the vocal tract.</a:t>
            </a: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84525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31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" fill="hold"/>
                                        <p:tgtEl>
                                          <p:spTgt spid="731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115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1150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Abstraction of the F0 contour</a:t>
            </a:r>
          </a:p>
        </p:txBody>
      </p:sp>
      <p:sp>
        <p:nvSpPr>
          <p:cNvPr id="40964" name="Rectangle 2"/>
          <p:cNvSpPr>
            <a:spLocks noChangeArrowheads="1"/>
          </p:cNvSpPr>
          <p:nvPr/>
        </p:nvSpPr>
        <p:spPr bwMode="auto">
          <a:xfrm>
            <a:off x="1447800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2057400" y="4495800"/>
            <a:ext cx="574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sp>
        <p:nvSpPr>
          <p:cNvPr id="40966" name="Freeform 4"/>
          <p:cNvSpPr>
            <a:spLocks/>
          </p:cNvSpPr>
          <p:nvPr/>
        </p:nvSpPr>
        <p:spPr bwMode="auto">
          <a:xfrm>
            <a:off x="1981200" y="2247900"/>
            <a:ext cx="5972175" cy="2400300"/>
          </a:xfrm>
          <a:custGeom>
            <a:avLst/>
            <a:gdLst>
              <a:gd name="T0" fmla="*/ 0 w 3762"/>
              <a:gd name="T1" fmla="*/ 495 h 1512"/>
              <a:gd name="T2" fmla="*/ 261 w 3762"/>
              <a:gd name="T3" fmla="*/ 459 h 1512"/>
              <a:gd name="T4" fmla="*/ 423 w 3762"/>
              <a:gd name="T5" fmla="*/ 324 h 1512"/>
              <a:gd name="T6" fmla="*/ 531 w 3762"/>
              <a:gd name="T7" fmla="*/ 288 h 1512"/>
              <a:gd name="T8" fmla="*/ 864 w 3762"/>
              <a:gd name="T9" fmla="*/ 261 h 1512"/>
              <a:gd name="T10" fmla="*/ 1035 w 3762"/>
              <a:gd name="T11" fmla="*/ 270 h 1512"/>
              <a:gd name="T12" fmla="*/ 1269 w 3762"/>
              <a:gd name="T13" fmla="*/ 261 h 1512"/>
              <a:gd name="T14" fmla="*/ 1395 w 3762"/>
              <a:gd name="T15" fmla="*/ 297 h 1512"/>
              <a:gd name="T16" fmla="*/ 1674 w 3762"/>
              <a:gd name="T17" fmla="*/ 360 h 1512"/>
              <a:gd name="T18" fmla="*/ 1989 w 3762"/>
              <a:gd name="T19" fmla="*/ 423 h 1512"/>
              <a:gd name="T20" fmla="*/ 2178 w 3762"/>
              <a:gd name="T21" fmla="*/ 486 h 1512"/>
              <a:gd name="T22" fmla="*/ 2259 w 3762"/>
              <a:gd name="T23" fmla="*/ 513 h 1512"/>
              <a:gd name="T24" fmla="*/ 2430 w 3762"/>
              <a:gd name="T25" fmla="*/ 585 h 1512"/>
              <a:gd name="T26" fmla="*/ 2529 w 3762"/>
              <a:gd name="T27" fmla="*/ 576 h 1512"/>
              <a:gd name="T28" fmla="*/ 2583 w 3762"/>
              <a:gd name="T29" fmla="*/ 558 h 1512"/>
              <a:gd name="T30" fmla="*/ 2700 w 3762"/>
              <a:gd name="T31" fmla="*/ 414 h 1512"/>
              <a:gd name="T32" fmla="*/ 2763 w 3762"/>
              <a:gd name="T33" fmla="*/ 261 h 1512"/>
              <a:gd name="T34" fmla="*/ 2808 w 3762"/>
              <a:gd name="T35" fmla="*/ 207 h 1512"/>
              <a:gd name="T36" fmla="*/ 2862 w 3762"/>
              <a:gd name="T37" fmla="*/ 171 h 1512"/>
              <a:gd name="T38" fmla="*/ 2925 w 3762"/>
              <a:gd name="T39" fmla="*/ 99 h 1512"/>
              <a:gd name="T40" fmla="*/ 2952 w 3762"/>
              <a:gd name="T41" fmla="*/ 36 h 1512"/>
              <a:gd name="T42" fmla="*/ 3033 w 3762"/>
              <a:gd name="T43" fmla="*/ 0 h 1512"/>
              <a:gd name="T44" fmla="*/ 3177 w 3762"/>
              <a:gd name="T45" fmla="*/ 81 h 1512"/>
              <a:gd name="T46" fmla="*/ 3195 w 3762"/>
              <a:gd name="T47" fmla="*/ 135 h 1512"/>
              <a:gd name="T48" fmla="*/ 3204 w 3762"/>
              <a:gd name="T49" fmla="*/ 162 h 1512"/>
              <a:gd name="T50" fmla="*/ 3312 w 3762"/>
              <a:gd name="T51" fmla="*/ 702 h 1512"/>
              <a:gd name="T52" fmla="*/ 3366 w 3762"/>
              <a:gd name="T53" fmla="*/ 783 h 1512"/>
              <a:gd name="T54" fmla="*/ 3447 w 3762"/>
              <a:gd name="T55" fmla="*/ 900 h 1512"/>
              <a:gd name="T56" fmla="*/ 3510 w 3762"/>
              <a:gd name="T57" fmla="*/ 999 h 1512"/>
              <a:gd name="T58" fmla="*/ 3555 w 3762"/>
              <a:gd name="T59" fmla="*/ 1089 h 1512"/>
              <a:gd name="T60" fmla="*/ 3609 w 3762"/>
              <a:gd name="T61" fmla="*/ 1206 h 1512"/>
              <a:gd name="T62" fmla="*/ 3690 w 3762"/>
              <a:gd name="T63" fmla="*/ 1350 h 1512"/>
              <a:gd name="T64" fmla="*/ 3735 w 3762"/>
              <a:gd name="T65" fmla="*/ 1431 h 1512"/>
              <a:gd name="T66" fmla="*/ 3753 w 3762"/>
              <a:gd name="T67" fmla="*/ 1485 h 1512"/>
              <a:gd name="T68" fmla="*/ 3762 w 3762"/>
              <a:gd name="T69" fmla="*/ 1512 h 151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762"/>
              <a:gd name="T106" fmla="*/ 0 h 1512"/>
              <a:gd name="T107" fmla="*/ 3762 w 3762"/>
              <a:gd name="T108" fmla="*/ 1512 h 151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762" h="1512">
                <a:moveTo>
                  <a:pt x="0" y="495"/>
                </a:moveTo>
                <a:cubicBezTo>
                  <a:pt x="53" y="492"/>
                  <a:pt x="196" y="502"/>
                  <a:pt x="261" y="459"/>
                </a:cubicBezTo>
                <a:cubicBezTo>
                  <a:pt x="316" y="422"/>
                  <a:pt x="361" y="352"/>
                  <a:pt x="423" y="324"/>
                </a:cubicBezTo>
                <a:cubicBezTo>
                  <a:pt x="456" y="309"/>
                  <a:pt x="496" y="300"/>
                  <a:pt x="531" y="288"/>
                </a:cubicBezTo>
                <a:cubicBezTo>
                  <a:pt x="637" y="253"/>
                  <a:pt x="864" y="261"/>
                  <a:pt x="864" y="261"/>
                </a:cubicBezTo>
                <a:cubicBezTo>
                  <a:pt x="921" y="264"/>
                  <a:pt x="978" y="270"/>
                  <a:pt x="1035" y="270"/>
                </a:cubicBezTo>
                <a:cubicBezTo>
                  <a:pt x="1113" y="270"/>
                  <a:pt x="1191" y="259"/>
                  <a:pt x="1269" y="261"/>
                </a:cubicBezTo>
                <a:cubicBezTo>
                  <a:pt x="1313" y="262"/>
                  <a:pt x="1353" y="286"/>
                  <a:pt x="1395" y="297"/>
                </a:cubicBezTo>
                <a:cubicBezTo>
                  <a:pt x="1489" y="321"/>
                  <a:pt x="1581" y="329"/>
                  <a:pt x="1674" y="360"/>
                </a:cubicBezTo>
                <a:cubicBezTo>
                  <a:pt x="1776" y="394"/>
                  <a:pt x="1886" y="395"/>
                  <a:pt x="1989" y="423"/>
                </a:cubicBezTo>
                <a:cubicBezTo>
                  <a:pt x="2053" y="440"/>
                  <a:pt x="2115" y="465"/>
                  <a:pt x="2178" y="486"/>
                </a:cubicBezTo>
                <a:cubicBezTo>
                  <a:pt x="2201" y="494"/>
                  <a:pt x="2239" y="499"/>
                  <a:pt x="2259" y="513"/>
                </a:cubicBezTo>
                <a:cubicBezTo>
                  <a:pt x="2309" y="546"/>
                  <a:pt x="2373" y="566"/>
                  <a:pt x="2430" y="585"/>
                </a:cubicBezTo>
                <a:cubicBezTo>
                  <a:pt x="2463" y="582"/>
                  <a:pt x="2496" y="582"/>
                  <a:pt x="2529" y="576"/>
                </a:cubicBezTo>
                <a:cubicBezTo>
                  <a:pt x="2548" y="573"/>
                  <a:pt x="2583" y="558"/>
                  <a:pt x="2583" y="558"/>
                </a:cubicBezTo>
                <a:cubicBezTo>
                  <a:pt x="2616" y="509"/>
                  <a:pt x="2680" y="473"/>
                  <a:pt x="2700" y="414"/>
                </a:cubicBezTo>
                <a:cubicBezTo>
                  <a:pt x="2717" y="362"/>
                  <a:pt x="2723" y="301"/>
                  <a:pt x="2763" y="261"/>
                </a:cubicBezTo>
                <a:cubicBezTo>
                  <a:pt x="2780" y="244"/>
                  <a:pt x="2790" y="222"/>
                  <a:pt x="2808" y="207"/>
                </a:cubicBezTo>
                <a:cubicBezTo>
                  <a:pt x="2824" y="193"/>
                  <a:pt x="2862" y="171"/>
                  <a:pt x="2862" y="171"/>
                </a:cubicBezTo>
                <a:cubicBezTo>
                  <a:pt x="2904" y="108"/>
                  <a:pt x="2880" y="129"/>
                  <a:pt x="2925" y="99"/>
                </a:cubicBezTo>
                <a:cubicBezTo>
                  <a:pt x="2934" y="78"/>
                  <a:pt x="2936" y="52"/>
                  <a:pt x="2952" y="36"/>
                </a:cubicBezTo>
                <a:cubicBezTo>
                  <a:pt x="2973" y="15"/>
                  <a:pt x="3008" y="16"/>
                  <a:pt x="3033" y="0"/>
                </a:cubicBezTo>
                <a:cubicBezTo>
                  <a:pt x="3096" y="8"/>
                  <a:pt x="3148" y="16"/>
                  <a:pt x="3177" y="81"/>
                </a:cubicBezTo>
                <a:cubicBezTo>
                  <a:pt x="3185" y="98"/>
                  <a:pt x="3189" y="117"/>
                  <a:pt x="3195" y="135"/>
                </a:cubicBezTo>
                <a:cubicBezTo>
                  <a:pt x="3198" y="144"/>
                  <a:pt x="3204" y="162"/>
                  <a:pt x="3204" y="162"/>
                </a:cubicBezTo>
                <a:cubicBezTo>
                  <a:pt x="3219" y="345"/>
                  <a:pt x="3254" y="527"/>
                  <a:pt x="3312" y="702"/>
                </a:cubicBezTo>
                <a:cubicBezTo>
                  <a:pt x="3335" y="772"/>
                  <a:pt x="3351" y="739"/>
                  <a:pt x="3366" y="783"/>
                </a:cubicBezTo>
                <a:cubicBezTo>
                  <a:pt x="3382" y="832"/>
                  <a:pt x="3418" y="859"/>
                  <a:pt x="3447" y="900"/>
                </a:cubicBezTo>
                <a:cubicBezTo>
                  <a:pt x="3470" y="932"/>
                  <a:pt x="3486" y="967"/>
                  <a:pt x="3510" y="999"/>
                </a:cubicBezTo>
                <a:cubicBezTo>
                  <a:pt x="3521" y="1032"/>
                  <a:pt x="3540" y="1058"/>
                  <a:pt x="3555" y="1089"/>
                </a:cubicBezTo>
                <a:cubicBezTo>
                  <a:pt x="3574" y="1127"/>
                  <a:pt x="3588" y="1169"/>
                  <a:pt x="3609" y="1206"/>
                </a:cubicBezTo>
                <a:cubicBezTo>
                  <a:pt x="3636" y="1255"/>
                  <a:pt x="3668" y="1298"/>
                  <a:pt x="3690" y="1350"/>
                </a:cubicBezTo>
                <a:cubicBezTo>
                  <a:pt x="3719" y="1417"/>
                  <a:pt x="3665" y="1326"/>
                  <a:pt x="3735" y="1431"/>
                </a:cubicBezTo>
                <a:cubicBezTo>
                  <a:pt x="3746" y="1447"/>
                  <a:pt x="3747" y="1467"/>
                  <a:pt x="3753" y="1485"/>
                </a:cubicBezTo>
                <a:cubicBezTo>
                  <a:pt x="3756" y="1494"/>
                  <a:pt x="3762" y="1512"/>
                  <a:pt x="3762" y="1512"/>
                </a:cubicBezTo>
              </a:path>
            </a:pathLst>
          </a:custGeom>
          <a:noFill/>
          <a:ln w="57150" cap="sq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1328738" y="1447800"/>
          <a:ext cx="6824662" cy="375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2" name="Chart" r:id="rId6" imgW="4514850" imgH="2486025" progId="Excel.Chart.8">
                  <p:embed/>
                </p:oleObj>
              </mc:Choice>
              <mc:Fallback>
                <p:oleObj name="Chart" r:id="rId6" imgW="4514850" imgH="248602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1447800"/>
                        <a:ext cx="6824662" cy="375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3191" name="D9DE3B36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1343025" y="5334000"/>
            <a:ext cx="69611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Our perception of the intonation contour abstracts </a:t>
            </a:r>
          </a:p>
          <a:p>
            <a:r>
              <a:rPr lang="en-US" sz="2400">
                <a:latin typeface="Arial" charset="0"/>
              </a:rPr>
              <a:t>away from these perturbations.</a:t>
            </a: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36708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331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" fill="hold"/>
                                        <p:tgtEl>
                                          <p:spTgt spid="733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319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3191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The </a:t>
            </a:r>
            <a:r>
              <a:rPr lang="ja-JP" altLang="en-US">
                <a:latin typeface="Verdana" charset="0"/>
              </a:rPr>
              <a:t>‘</a:t>
            </a:r>
            <a:r>
              <a:rPr lang="en-US">
                <a:latin typeface="Verdana" charset="0"/>
              </a:rPr>
              <a:t>waves</a:t>
            </a:r>
            <a:r>
              <a:rPr lang="ja-JP" altLang="en-US">
                <a:latin typeface="Verdana" charset="0"/>
              </a:rPr>
              <a:t>’</a:t>
            </a:r>
            <a:r>
              <a:rPr lang="en-US">
                <a:latin typeface="Verdana" charset="0"/>
              </a:rPr>
              <a:t> and the </a:t>
            </a:r>
            <a:r>
              <a:rPr lang="ja-JP" altLang="en-US">
                <a:latin typeface="Verdana" charset="0"/>
              </a:rPr>
              <a:t>‘</a:t>
            </a:r>
            <a:r>
              <a:rPr lang="en-US">
                <a:latin typeface="Verdana" charset="0"/>
              </a:rPr>
              <a:t>swells</a:t>
            </a:r>
            <a:r>
              <a:rPr lang="ja-JP" altLang="en-US">
                <a:latin typeface="Verdana" charset="0"/>
              </a:rPr>
              <a:t>’</a:t>
            </a:r>
            <a:r>
              <a:rPr lang="en-US">
                <a:latin typeface="Verdana" charset="0"/>
              </a:rPr>
              <a:t> </a:t>
            </a:r>
          </a:p>
        </p:txBody>
      </p:sp>
      <p:sp>
        <p:nvSpPr>
          <p:cNvPr id="43012" name="Rectangle 2"/>
          <p:cNvSpPr>
            <a:spLocks noChangeArrowheads="1"/>
          </p:cNvSpPr>
          <p:nvPr/>
        </p:nvSpPr>
        <p:spPr bwMode="auto">
          <a:xfrm>
            <a:off x="1447800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Text Box 3"/>
          <p:cNvSpPr txBox="1">
            <a:spLocks noChangeArrowheads="1"/>
          </p:cNvSpPr>
          <p:nvPr/>
        </p:nvSpPr>
        <p:spPr bwMode="auto">
          <a:xfrm>
            <a:off x="2057400" y="4495800"/>
            <a:ext cx="574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sp>
        <p:nvSpPr>
          <p:cNvPr id="43014" name="Freeform 4"/>
          <p:cNvSpPr>
            <a:spLocks/>
          </p:cNvSpPr>
          <p:nvPr/>
        </p:nvSpPr>
        <p:spPr bwMode="auto">
          <a:xfrm>
            <a:off x="1981200" y="2247900"/>
            <a:ext cx="5972175" cy="2400300"/>
          </a:xfrm>
          <a:custGeom>
            <a:avLst/>
            <a:gdLst>
              <a:gd name="T0" fmla="*/ 0 w 3762"/>
              <a:gd name="T1" fmla="*/ 495 h 1512"/>
              <a:gd name="T2" fmla="*/ 261 w 3762"/>
              <a:gd name="T3" fmla="*/ 459 h 1512"/>
              <a:gd name="T4" fmla="*/ 423 w 3762"/>
              <a:gd name="T5" fmla="*/ 324 h 1512"/>
              <a:gd name="T6" fmla="*/ 531 w 3762"/>
              <a:gd name="T7" fmla="*/ 288 h 1512"/>
              <a:gd name="T8" fmla="*/ 864 w 3762"/>
              <a:gd name="T9" fmla="*/ 261 h 1512"/>
              <a:gd name="T10" fmla="*/ 1035 w 3762"/>
              <a:gd name="T11" fmla="*/ 270 h 1512"/>
              <a:gd name="T12" fmla="*/ 1269 w 3762"/>
              <a:gd name="T13" fmla="*/ 261 h 1512"/>
              <a:gd name="T14" fmla="*/ 1395 w 3762"/>
              <a:gd name="T15" fmla="*/ 297 h 1512"/>
              <a:gd name="T16" fmla="*/ 1674 w 3762"/>
              <a:gd name="T17" fmla="*/ 360 h 1512"/>
              <a:gd name="T18" fmla="*/ 1989 w 3762"/>
              <a:gd name="T19" fmla="*/ 423 h 1512"/>
              <a:gd name="T20" fmla="*/ 2178 w 3762"/>
              <a:gd name="T21" fmla="*/ 486 h 1512"/>
              <a:gd name="T22" fmla="*/ 2259 w 3762"/>
              <a:gd name="T23" fmla="*/ 513 h 1512"/>
              <a:gd name="T24" fmla="*/ 2430 w 3762"/>
              <a:gd name="T25" fmla="*/ 585 h 1512"/>
              <a:gd name="T26" fmla="*/ 2529 w 3762"/>
              <a:gd name="T27" fmla="*/ 576 h 1512"/>
              <a:gd name="T28" fmla="*/ 2583 w 3762"/>
              <a:gd name="T29" fmla="*/ 558 h 1512"/>
              <a:gd name="T30" fmla="*/ 2700 w 3762"/>
              <a:gd name="T31" fmla="*/ 414 h 1512"/>
              <a:gd name="T32" fmla="*/ 2763 w 3762"/>
              <a:gd name="T33" fmla="*/ 261 h 1512"/>
              <a:gd name="T34" fmla="*/ 2808 w 3762"/>
              <a:gd name="T35" fmla="*/ 207 h 1512"/>
              <a:gd name="T36" fmla="*/ 2862 w 3762"/>
              <a:gd name="T37" fmla="*/ 171 h 1512"/>
              <a:gd name="T38" fmla="*/ 2925 w 3762"/>
              <a:gd name="T39" fmla="*/ 99 h 1512"/>
              <a:gd name="T40" fmla="*/ 2952 w 3762"/>
              <a:gd name="T41" fmla="*/ 36 h 1512"/>
              <a:gd name="T42" fmla="*/ 3033 w 3762"/>
              <a:gd name="T43" fmla="*/ 0 h 1512"/>
              <a:gd name="T44" fmla="*/ 3177 w 3762"/>
              <a:gd name="T45" fmla="*/ 81 h 1512"/>
              <a:gd name="T46" fmla="*/ 3195 w 3762"/>
              <a:gd name="T47" fmla="*/ 135 h 1512"/>
              <a:gd name="T48" fmla="*/ 3204 w 3762"/>
              <a:gd name="T49" fmla="*/ 162 h 1512"/>
              <a:gd name="T50" fmla="*/ 3312 w 3762"/>
              <a:gd name="T51" fmla="*/ 702 h 1512"/>
              <a:gd name="T52" fmla="*/ 3366 w 3762"/>
              <a:gd name="T53" fmla="*/ 783 h 1512"/>
              <a:gd name="T54" fmla="*/ 3447 w 3762"/>
              <a:gd name="T55" fmla="*/ 900 h 1512"/>
              <a:gd name="T56" fmla="*/ 3510 w 3762"/>
              <a:gd name="T57" fmla="*/ 999 h 1512"/>
              <a:gd name="T58" fmla="*/ 3555 w 3762"/>
              <a:gd name="T59" fmla="*/ 1089 h 1512"/>
              <a:gd name="T60" fmla="*/ 3609 w 3762"/>
              <a:gd name="T61" fmla="*/ 1206 h 1512"/>
              <a:gd name="T62" fmla="*/ 3690 w 3762"/>
              <a:gd name="T63" fmla="*/ 1350 h 1512"/>
              <a:gd name="T64" fmla="*/ 3735 w 3762"/>
              <a:gd name="T65" fmla="*/ 1431 h 1512"/>
              <a:gd name="T66" fmla="*/ 3753 w 3762"/>
              <a:gd name="T67" fmla="*/ 1485 h 1512"/>
              <a:gd name="T68" fmla="*/ 3762 w 3762"/>
              <a:gd name="T69" fmla="*/ 1512 h 151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762"/>
              <a:gd name="T106" fmla="*/ 0 h 1512"/>
              <a:gd name="T107" fmla="*/ 3762 w 3762"/>
              <a:gd name="T108" fmla="*/ 1512 h 151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762" h="1512">
                <a:moveTo>
                  <a:pt x="0" y="495"/>
                </a:moveTo>
                <a:cubicBezTo>
                  <a:pt x="53" y="492"/>
                  <a:pt x="196" y="502"/>
                  <a:pt x="261" y="459"/>
                </a:cubicBezTo>
                <a:cubicBezTo>
                  <a:pt x="316" y="422"/>
                  <a:pt x="361" y="352"/>
                  <a:pt x="423" y="324"/>
                </a:cubicBezTo>
                <a:cubicBezTo>
                  <a:pt x="456" y="309"/>
                  <a:pt x="496" y="300"/>
                  <a:pt x="531" y="288"/>
                </a:cubicBezTo>
                <a:cubicBezTo>
                  <a:pt x="637" y="253"/>
                  <a:pt x="864" y="261"/>
                  <a:pt x="864" y="261"/>
                </a:cubicBezTo>
                <a:cubicBezTo>
                  <a:pt x="921" y="264"/>
                  <a:pt x="978" y="270"/>
                  <a:pt x="1035" y="270"/>
                </a:cubicBezTo>
                <a:cubicBezTo>
                  <a:pt x="1113" y="270"/>
                  <a:pt x="1191" y="259"/>
                  <a:pt x="1269" y="261"/>
                </a:cubicBezTo>
                <a:cubicBezTo>
                  <a:pt x="1313" y="262"/>
                  <a:pt x="1353" y="286"/>
                  <a:pt x="1395" y="297"/>
                </a:cubicBezTo>
                <a:cubicBezTo>
                  <a:pt x="1489" y="321"/>
                  <a:pt x="1581" y="329"/>
                  <a:pt x="1674" y="360"/>
                </a:cubicBezTo>
                <a:cubicBezTo>
                  <a:pt x="1776" y="394"/>
                  <a:pt x="1886" y="395"/>
                  <a:pt x="1989" y="423"/>
                </a:cubicBezTo>
                <a:cubicBezTo>
                  <a:pt x="2053" y="440"/>
                  <a:pt x="2115" y="465"/>
                  <a:pt x="2178" y="486"/>
                </a:cubicBezTo>
                <a:cubicBezTo>
                  <a:pt x="2201" y="494"/>
                  <a:pt x="2239" y="499"/>
                  <a:pt x="2259" y="513"/>
                </a:cubicBezTo>
                <a:cubicBezTo>
                  <a:pt x="2309" y="546"/>
                  <a:pt x="2373" y="566"/>
                  <a:pt x="2430" y="585"/>
                </a:cubicBezTo>
                <a:cubicBezTo>
                  <a:pt x="2463" y="582"/>
                  <a:pt x="2496" y="582"/>
                  <a:pt x="2529" y="576"/>
                </a:cubicBezTo>
                <a:cubicBezTo>
                  <a:pt x="2548" y="573"/>
                  <a:pt x="2583" y="558"/>
                  <a:pt x="2583" y="558"/>
                </a:cubicBezTo>
                <a:cubicBezTo>
                  <a:pt x="2616" y="509"/>
                  <a:pt x="2680" y="473"/>
                  <a:pt x="2700" y="414"/>
                </a:cubicBezTo>
                <a:cubicBezTo>
                  <a:pt x="2717" y="362"/>
                  <a:pt x="2723" y="301"/>
                  <a:pt x="2763" y="261"/>
                </a:cubicBezTo>
                <a:cubicBezTo>
                  <a:pt x="2780" y="244"/>
                  <a:pt x="2790" y="222"/>
                  <a:pt x="2808" y="207"/>
                </a:cubicBezTo>
                <a:cubicBezTo>
                  <a:pt x="2824" y="193"/>
                  <a:pt x="2862" y="171"/>
                  <a:pt x="2862" y="171"/>
                </a:cubicBezTo>
                <a:cubicBezTo>
                  <a:pt x="2904" y="108"/>
                  <a:pt x="2880" y="129"/>
                  <a:pt x="2925" y="99"/>
                </a:cubicBezTo>
                <a:cubicBezTo>
                  <a:pt x="2934" y="78"/>
                  <a:pt x="2936" y="52"/>
                  <a:pt x="2952" y="36"/>
                </a:cubicBezTo>
                <a:cubicBezTo>
                  <a:pt x="2973" y="15"/>
                  <a:pt x="3008" y="16"/>
                  <a:pt x="3033" y="0"/>
                </a:cubicBezTo>
                <a:cubicBezTo>
                  <a:pt x="3096" y="8"/>
                  <a:pt x="3148" y="16"/>
                  <a:pt x="3177" y="81"/>
                </a:cubicBezTo>
                <a:cubicBezTo>
                  <a:pt x="3185" y="98"/>
                  <a:pt x="3189" y="117"/>
                  <a:pt x="3195" y="135"/>
                </a:cubicBezTo>
                <a:cubicBezTo>
                  <a:pt x="3198" y="144"/>
                  <a:pt x="3204" y="162"/>
                  <a:pt x="3204" y="162"/>
                </a:cubicBezTo>
                <a:cubicBezTo>
                  <a:pt x="3219" y="345"/>
                  <a:pt x="3254" y="527"/>
                  <a:pt x="3312" y="702"/>
                </a:cubicBezTo>
                <a:cubicBezTo>
                  <a:pt x="3335" y="772"/>
                  <a:pt x="3351" y="739"/>
                  <a:pt x="3366" y="783"/>
                </a:cubicBezTo>
                <a:cubicBezTo>
                  <a:pt x="3382" y="832"/>
                  <a:pt x="3418" y="859"/>
                  <a:pt x="3447" y="900"/>
                </a:cubicBezTo>
                <a:cubicBezTo>
                  <a:pt x="3470" y="932"/>
                  <a:pt x="3486" y="967"/>
                  <a:pt x="3510" y="999"/>
                </a:cubicBezTo>
                <a:cubicBezTo>
                  <a:pt x="3521" y="1032"/>
                  <a:pt x="3540" y="1058"/>
                  <a:pt x="3555" y="1089"/>
                </a:cubicBezTo>
                <a:cubicBezTo>
                  <a:pt x="3574" y="1127"/>
                  <a:pt x="3588" y="1169"/>
                  <a:pt x="3609" y="1206"/>
                </a:cubicBezTo>
                <a:cubicBezTo>
                  <a:pt x="3636" y="1255"/>
                  <a:pt x="3668" y="1298"/>
                  <a:pt x="3690" y="1350"/>
                </a:cubicBezTo>
                <a:cubicBezTo>
                  <a:pt x="3719" y="1417"/>
                  <a:pt x="3665" y="1326"/>
                  <a:pt x="3735" y="1431"/>
                </a:cubicBezTo>
                <a:cubicBezTo>
                  <a:pt x="3746" y="1447"/>
                  <a:pt x="3747" y="1467"/>
                  <a:pt x="3753" y="1485"/>
                </a:cubicBezTo>
                <a:cubicBezTo>
                  <a:pt x="3756" y="1494"/>
                  <a:pt x="3762" y="1512"/>
                  <a:pt x="3762" y="1512"/>
                </a:cubicBezTo>
              </a:path>
            </a:pathLst>
          </a:custGeom>
          <a:noFill/>
          <a:ln w="57150" cap="sq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1328738" y="1447800"/>
          <a:ext cx="6824662" cy="375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0" name="Chart" r:id="rId6" imgW="4514850" imgH="2486025" progId="Excel.Chart.8">
                  <p:embed/>
                </p:oleObj>
              </mc:Choice>
              <mc:Fallback>
                <p:oleObj name="Chart" r:id="rId6" imgW="4514850" imgH="248602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1447800"/>
                        <a:ext cx="6824662" cy="375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5239" name="D9DE3B36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Text Box 8"/>
          <p:cNvSpPr txBox="1">
            <a:spLocks noChangeArrowheads="1"/>
          </p:cNvSpPr>
          <p:nvPr/>
        </p:nvSpPr>
        <p:spPr bwMode="auto">
          <a:xfrm>
            <a:off x="5181600" y="1676400"/>
            <a:ext cx="241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ja-JP" altLang="en-US" sz="2400" b="1">
                <a:solidFill>
                  <a:srgbClr val="990033"/>
                </a:solidFill>
                <a:latin typeface="Arial" charset="0"/>
              </a:rPr>
              <a:t>‘</a:t>
            </a:r>
            <a:r>
              <a:rPr lang="en-US" sz="2400" b="1">
                <a:solidFill>
                  <a:srgbClr val="990033"/>
                </a:solidFill>
                <a:latin typeface="Arial" charset="0"/>
              </a:rPr>
              <a:t>wave</a:t>
            </a:r>
            <a:r>
              <a:rPr lang="ja-JP" altLang="en-US" sz="2400" b="1">
                <a:solidFill>
                  <a:srgbClr val="990033"/>
                </a:solidFill>
                <a:latin typeface="Arial" charset="0"/>
              </a:rPr>
              <a:t>’</a:t>
            </a:r>
            <a:r>
              <a:rPr lang="en-US" sz="2400" b="1">
                <a:solidFill>
                  <a:srgbClr val="990033"/>
                </a:solidFill>
                <a:latin typeface="Arial" charset="0"/>
              </a:rPr>
              <a:t> = accent</a:t>
            </a: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3429000" y="3733800"/>
            <a:ext cx="2446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ja-JP" altLang="en-US" sz="2400" b="1">
                <a:solidFill>
                  <a:srgbClr val="990033"/>
                </a:solidFill>
                <a:latin typeface="Arial" charset="0"/>
              </a:rPr>
              <a:t>‘</a:t>
            </a:r>
            <a:r>
              <a:rPr lang="en-US" sz="2400" b="1">
                <a:solidFill>
                  <a:srgbClr val="990033"/>
                </a:solidFill>
                <a:latin typeface="Arial" charset="0"/>
              </a:rPr>
              <a:t>swell</a:t>
            </a:r>
            <a:r>
              <a:rPr lang="ja-JP" altLang="en-US" sz="2400" b="1">
                <a:solidFill>
                  <a:srgbClr val="990033"/>
                </a:solidFill>
                <a:latin typeface="Arial" charset="0"/>
              </a:rPr>
              <a:t>’</a:t>
            </a:r>
            <a:r>
              <a:rPr lang="en-US" sz="2400" b="1">
                <a:solidFill>
                  <a:srgbClr val="990033"/>
                </a:solidFill>
                <a:latin typeface="Arial" charset="0"/>
              </a:rPr>
              <a:t> = phrase</a:t>
            </a:r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2286000" y="3352800"/>
            <a:ext cx="5105400" cy="6096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5791200" y="2133600"/>
            <a:ext cx="990600" cy="838200"/>
          </a:xfrm>
          <a:prstGeom prst="line">
            <a:avLst/>
          </a:prstGeom>
          <a:noFill/>
          <a:ln w="25400" cap="sq">
            <a:solidFill>
              <a:srgbClr val="990033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9360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352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" fill="hold"/>
                                        <p:tgtEl>
                                          <p:spTgt spid="735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523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5239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Text Box 2"/>
          <p:cNvSpPr txBox="1">
            <a:spLocks noChangeArrowheads="1"/>
          </p:cNvSpPr>
          <p:nvPr/>
        </p:nvSpPr>
        <p:spPr bwMode="auto">
          <a:xfrm>
            <a:off x="668524" y="1995488"/>
            <a:ext cx="7643439" cy="193899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endParaRPr 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  <a:p>
            <a:pPr algn="ctr"/>
            <a:r>
              <a:rPr lang="en-US" sz="4800" dirty="0">
                <a:solidFill>
                  <a:srgbClr val="003399"/>
                </a:solidFill>
                <a:latin typeface="Arial" charset="0"/>
              </a:rPr>
              <a:t>Prominence: </a:t>
            </a:r>
          </a:p>
          <a:p>
            <a:pPr algn="ctr"/>
            <a:r>
              <a:rPr lang="en-US" sz="4800" dirty="0">
                <a:solidFill>
                  <a:srgbClr val="003399"/>
                </a:solidFill>
                <a:latin typeface="Arial" charset="0"/>
              </a:rPr>
              <a:t>Placement of Pitch Accents </a:t>
            </a:r>
          </a:p>
        </p:txBody>
      </p:sp>
    </p:spTree>
    <p:extLst>
      <p:ext uri="{BB962C8B-B14F-4D97-AF65-F5344CB8AC3E}">
        <p14:creationId xmlns:p14="http://schemas.microsoft.com/office/powerpoint/2010/main" val="29038238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Verdana" charset="0"/>
              </a:rPr>
              <a:t>Stress vs. accent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>
                <a:solidFill>
                  <a:srgbClr val="990033"/>
                </a:solidFill>
                <a:latin typeface="Tahoma" charset="0"/>
              </a:rPr>
              <a:t>Stress</a:t>
            </a:r>
            <a:r>
              <a:rPr lang="en-US" sz="2400">
                <a:latin typeface="Tahoma" charset="0"/>
              </a:rPr>
              <a:t> is a structural property of a word</a:t>
            </a:r>
          </a:p>
          <a:p>
            <a:pPr lvl="1"/>
            <a:r>
              <a:rPr lang="en-US" sz="1800">
                <a:latin typeface="Tahoma" charset="0"/>
                <a:ea typeface="ＭＳ Ｐゴシック" charset="0"/>
                <a:cs typeface="Arial" charset="0"/>
              </a:rPr>
              <a:t>it marks a potential (arbitrary) location for an accent to occur, if there is one.</a:t>
            </a:r>
            <a:endParaRPr lang="en-US" sz="500">
              <a:latin typeface="Tahoma" charset="0"/>
              <a:ea typeface="ＭＳ Ｐゴシック" charset="0"/>
            </a:endParaRPr>
          </a:p>
          <a:p>
            <a:r>
              <a:rPr lang="en-US" sz="2400" i="1">
                <a:solidFill>
                  <a:srgbClr val="990033"/>
                </a:solidFill>
                <a:latin typeface="Tahoma" charset="0"/>
              </a:rPr>
              <a:t>Accent</a:t>
            </a:r>
            <a:r>
              <a:rPr lang="en-US" sz="2400">
                <a:latin typeface="Tahoma" charset="0"/>
              </a:rPr>
              <a:t> is a property of a word in </a:t>
            </a:r>
            <a:r>
              <a:rPr lang="en-US" sz="2400" u="sng">
                <a:latin typeface="Tahoma" charset="0"/>
              </a:rPr>
              <a:t>context</a:t>
            </a:r>
          </a:p>
          <a:p>
            <a:pPr lvl="1"/>
            <a:r>
              <a:rPr lang="en-US" sz="1800">
                <a:latin typeface="Tahoma" charset="0"/>
                <a:ea typeface="ＭＳ Ｐゴシック" charset="0"/>
                <a:cs typeface="Arial" charset="0"/>
              </a:rPr>
              <a:t> it is a way to mark intonational prominence in order to </a:t>
            </a:r>
            <a:r>
              <a:rPr lang="ja-JP" altLang="en-US" sz="1800">
                <a:latin typeface="Tahoma" charset="0"/>
                <a:ea typeface="ＭＳ Ｐゴシック" charset="0"/>
                <a:cs typeface="Arial" charset="0"/>
              </a:rPr>
              <a:t>‘</a:t>
            </a:r>
            <a:r>
              <a:rPr lang="en-US" sz="1800">
                <a:latin typeface="Tahoma" charset="0"/>
                <a:ea typeface="ＭＳ Ｐゴシック" charset="0"/>
                <a:cs typeface="Arial" charset="0"/>
              </a:rPr>
              <a:t>highlight</a:t>
            </a:r>
            <a:r>
              <a:rPr lang="ja-JP" altLang="en-US" sz="1800">
                <a:latin typeface="Tahoma" charset="0"/>
                <a:ea typeface="ＭＳ Ｐゴシック" charset="0"/>
                <a:cs typeface="Arial" charset="0"/>
              </a:rPr>
              <a:t>’</a:t>
            </a:r>
            <a:r>
              <a:rPr lang="en-US" sz="1800">
                <a:latin typeface="Tahoma" charset="0"/>
                <a:ea typeface="ＭＳ Ｐゴシック" charset="0"/>
                <a:cs typeface="Arial" charset="0"/>
              </a:rPr>
              <a:t> important words in the discourse</a:t>
            </a:r>
            <a:r>
              <a:rPr lang="en-US" sz="2000">
                <a:latin typeface="Tahoma" charset="0"/>
                <a:ea typeface="ＭＳ Ｐゴシック" charset="0"/>
                <a:cs typeface="Arial" charset="0"/>
              </a:rPr>
              <a:t>.</a:t>
            </a:r>
            <a:endParaRPr lang="en-US" sz="2000">
              <a:latin typeface="Tahoma" charset="0"/>
              <a:ea typeface="ＭＳ Ｐゴシック" charset="0"/>
            </a:endParaRPr>
          </a:p>
        </p:txBody>
      </p:sp>
      <p:graphicFrame>
        <p:nvGraphicFramePr>
          <p:cNvPr id="739394" name="Group 66"/>
          <p:cNvGraphicFramePr>
            <a:graphicFrameLocks noGrp="1"/>
          </p:cNvGraphicFramePr>
          <p:nvPr/>
        </p:nvGraphicFramePr>
        <p:xfrm>
          <a:off x="914400" y="3810000"/>
          <a:ext cx="7467600" cy="19812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2098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(x)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(x)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(accented syll)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stressed syll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full vowels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syllables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0033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vi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0033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ta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0033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mins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0033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0033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li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0033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for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0033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nia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163" name="Rectangle 65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40509984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Stress vs. accent (2)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</a:rPr>
              <a:t>The speaker decides to make the word </a:t>
            </a:r>
            <a:r>
              <a:rPr lang="en-US" sz="2800" dirty="0">
                <a:solidFill>
                  <a:srgbClr val="A50021"/>
                </a:solidFill>
                <a:latin typeface="Tahoma" charset="0"/>
              </a:rPr>
              <a:t>vitamin</a:t>
            </a:r>
            <a:r>
              <a:rPr lang="en-US" sz="2800" dirty="0">
                <a:latin typeface="Tahoma" charset="0"/>
              </a:rPr>
              <a:t> more prominent by accenting it.</a:t>
            </a:r>
          </a:p>
          <a:p>
            <a:r>
              <a:rPr lang="en-US" sz="2800" dirty="0">
                <a:latin typeface="Tahoma" charset="0"/>
              </a:rPr>
              <a:t>Lexical stress tell us that this prominence will appear on the first syllable, hence </a:t>
            </a:r>
            <a:r>
              <a:rPr lang="en-US" sz="2800" dirty="0" err="1">
                <a:solidFill>
                  <a:srgbClr val="A50021"/>
                </a:solidFill>
                <a:latin typeface="Tahoma" charset="0"/>
              </a:rPr>
              <a:t>VItamin</a:t>
            </a:r>
            <a:r>
              <a:rPr lang="en-US" sz="2800" dirty="0">
                <a:latin typeface="Tahoma" charset="0"/>
              </a:rPr>
              <a:t>.</a:t>
            </a:r>
          </a:p>
          <a:p>
            <a:endParaRPr lang="en-US" sz="2800" dirty="0">
              <a:latin typeface="Tahoma" charset="0"/>
            </a:endParaRPr>
          </a:p>
          <a:p>
            <a:r>
              <a:rPr lang="en-US" sz="2800" dirty="0">
                <a:latin typeface="Tahoma" charset="0"/>
              </a:rPr>
              <a:t>So prosodic prominence is a function of</a:t>
            </a:r>
          </a:p>
          <a:p>
            <a:pPr lvl="1"/>
            <a:r>
              <a:rPr lang="en-US" dirty="0">
                <a:latin typeface="Tahoma" charset="0"/>
              </a:rPr>
              <a:t>lexicon</a:t>
            </a:r>
          </a:p>
          <a:p>
            <a:pPr lvl="1"/>
            <a:r>
              <a:rPr lang="en-US" dirty="0">
                <a:latin typeface="Tahoma" charset="0"/>
              </a:rPr>
              <a:t>context</a:t>
            </a:r>
          </a:p>
          <a:p>
            <a:endParaRPr lang="en-US" sz="2800" dirty="0">
              <a:latin typeface="Tahoma" charset="0"/>
            </a:endParaRPr>
          </a:p>
          <a:p>
            <a:r>
              <a:rPr lang="en-US" sz="2800" dirty="0">
                <a:latin typeface="Tahoma" charset="0"/>
              </a:rPr>
              <a:t>I</a:t>
            </a:r>
            <a:r>
              <a:rPr lang="ja-JP" altLang="en-US" sz="2800" dirty="0">
                <a:latin typeface="Tahoma" charset="0"/>
              </a:rPr>
              <a:t>’</a:t>
            </a:r>
            <a:r>
              <a:rPr lang="en-US" sz="2800" dirty="0">
                <a:latin typeface="Tahoma" charset="0"/>
              </a:rPr>
              <a:t>m a little </a:t>
            </a:r>
            <a:r>
              <a:rPr lang="en-US" sz="2800" b="1" dirty="0" err="1">
                <a:latin typeface="Tahoma" charset="0"/>
              </a:rPr>
              <a:t>sur</a:t>
            </a:r>
            <a:r>
              <a:rPr lang="en-US" sz="2800" b="1" dirty="0" err="1">
                <a:solidFill>
                  <a:srgbClr val="A50021"/>
                </a:solidFill>
                <a:latin typeface="Tahoma" charset="0"/>
              </a:rPr>
              <a:t>PRISED</a:t>
            </a:r>
            <a:r>
              <a:rPr lang="en-US" sz="2800" dirty="0">
                <a:latin typeface="Tahoma" charset="0"/>
              </a:rPr>
              <a:t> to hear it </a:t>
            </a:r>
            <a:r>
              <a:rPr lang="en-US" sz="2800" b="1" dirty="0" err="1">
                <a:solidFill>
                  <a:srgbClr val="A50021"/>
                </a:solidFill>
                <a:latin typeface="Tahoma" charset="0"/>
              </a:rPr>
              <a:t>CHAR</a:t>
            </a:r>
            <a:r>
              <a:rPr lang="en-US" sz="2800" b="1" dirty="0" err="1">
                <a:latin typeface="Tahoma" charset="0"/>
              </a:rPr>
              <a:t>acterized</a:t>
            </a:r>
            <a:r>
              <a:rPr lang="en-US" sz="2800" dirty="0">
                <a:latin typeface="Tahoma" charset="0"/>
              </a:rPr>
              <a:t> as </a:t>
            </a:r>
            <a:r>
              <a:rPr lang="en-US" sz="2800" b="1" dirty="0" err="1">
                <a:latin typeface="Tahoma" charset="0"/>
              </a:rPr>
              <a:t>up</a:t>
            </a:r>
            <a:r>
              <a:rPr lang="en-US" sz="2800" b="1" dirty="0" err="1">
                <a:solidFill>
                  <a:srgbClr val="A50021"/>
                </a:solidFill>
                <a:latin typeface="Tahoma" charset="0"/>
              </a:rPr>
              <a:t>BEAT</a:t>
            </a:r>
            <a:endParaRPr lang="en-US" sz="2800" b="1" dirty="0">
              <a:solidFill>
                <a:srgbClr val="A50021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6201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Which word receives an accent?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95438"/>
            <a:ext cx="7267575" cy="45005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latin typeface="Tahoma" charset="0"/>
              </a:rPr>
              <a:t>It depends on the context. 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The </a:t>
            </a:r>
            <a:r>
              <a:rPr lang="ja-JP" altLang="en-US" sz="2000">
                <a:latin typeface="Tahoma" charset="0"/>
                <a:ea typeface="ＭＳ Ｐゴシック" charset="0"/>
              </a:rPr>
              <a:t>‘</a:t>
            </a:r>
            <a:r>
              <a:rPr lang="en-US" sz="2000">
                <a:latin typeface="Tahoma" charset="0"/>
                <a:ea typeface="ＭＳ Ｐゴシック" charset="0"/>
              </a:rPr>
              <a:t>new</a:t>
            </a:r>
            <a:r>
              <a:rPr lang="ja-JP" altLang="en-US" sz="2000">
                <a:latin typeface="Tahoma" charset="0"/>
                <a:ea typeface="ＭＳ Ｐゴシック" charset="0"/>
              </a:rPr>
              <a:t>’</a:t>
            </a:r>
            <a:r>
              <a:rPr lang="en-US" sz="2000">
                <a:latin typeface="Tahoma" charset="0"/>
                <a:ea typeface="ＭＳ Ｐゴシック" charset="0"/>
              </a:rPr>
              <a:t> information in the answer to a question is often accented</a:t>
            </a:r>
          </a:p>
          <a:p>
            <a:pPr lvl="2">
              <a:lnSpc>
                <a:spcPct val="90000"/>
              </a:lnSpc>
            </a:pPr>
            <a:r>
              <a:rPr lang="en-US" sz="1600">
                <a:latin typeface="Tahoma" charset="0"/>
                <a:ea typeface="ＭＳ Ｐゴシック" charset="0"/>
              </a:rPr>
              <a:t>while the </a:t>
            </a:r>
            <a:r>
              <a:rPr lang="ja-JP" altLang="en-US" sz="1600">
                <a:latin typeface="Tahoma" charset="0"/>
                <a:ea typeface="ＭＳ Ｐゴシック" charset="0"/>
              </a:rPr>
              <a:t>‘</a:t>
            </a:r>
            <a:r>
              <a:rPr lang="en-US" sz="1600">
                <a:latin typeface="Tahoma" charset="0"/>
                <a:ea typeface="ＭＳ Ｐゴシック" charset="0"/>
              </a:rPr>
              <a:t>old</a:t>
            </a:r>
            <a:r>
              <a:rPr lang="ja-JP" altLang="en-US" sz="1600">
                <a:latin typeface="Tahoma" charset="0"/>
                <a:ea typeface="ＭＳ Ｐゴシック" charset="0"/>
              </a:rPr>
              <a:t>’</a:t>
            </a:r>
            <a:r>
              <a:rPr lang="en-US" sz="1600">
                <a:latin typeface="Tahoma" charset="0"/>
                <a:ea typeface="ＭＳ Ｐゴシック" charset="0"/>
              </a:rPr>
              <a:t> information is usually not.</a:t>
            </a:r>
            <a:endParaRPr lang="en-US" sz="2000">
              <a:latin typeface="Tahoma" charset="0"/>
              <a:ea typeface="ＭＳ Ｐゴシック" charset="0"/>
            </a:endParaRPr>
          </a:p>
          <a:p>
            <a:pPr>
              <a:lnSpc>
                <a:spcPct val="90000"/>
              </a:lnSpc>
              <a:buFont typeface="Wingdings" charset="0"/>
              <a:buNone/>
            </a:pPr>
            <a:endParaRPr lang="en-US" sz="2800">
              <a:latin typeface="Tahoma" charset="0"/>
            </a:endParaRPr>
          </a:p>
          <a:p>
            <a:pPr lvl="1">
              <a:lnSpc>
                <a:spcPct val="9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Q1: What types of foods are a good source of vitamins?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A1: </a:t>
            </a:r>
            <a:r>
              <a:rPr lang="en-US" sz="2000">
                <a:solidFill>
                  <a:srgbClr val="990033"/>
                </a:solidFill>
                <a:latin typeface="Tahoma" charset="0"/>
                <a:ea typeface="ＭＳ Ｐゴシック" charset="0"/>
              </a:rPr>
              <a:t>LEGUMES are a good source of vitamins.</a:t>
            </a:r>
          </a:p>
          <a:p>
            <a:pPr lvl="1">
              <a:lnSpc>
                <a:spcPct val="90000"/>
              </a:lnSpc>
            </a:pPr>
            <a:endParaRPr lang="en-US" sz="2000">
              <a:latin typeface="Tahoma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Q2: Are legumes a source of vitamins?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A2: </a:t>
            </a:r>
            <a:r>
              <a:rPr lang="en-US" sz="2000">
                <a:solidFill>
                  <a:srgbClr val="990033"/>
                </a:solidFill>
                <a:latin typeface="Tahoma" charset="0"/>
                <a:ea typeface="ＭＳ Ｐゴシック" charset="0"/>
              </a:rPr>
              <a:t>Legumes are a GOOD source of vitamins.</a:t>
            </a:r>
          </a:p>
          <a:p>
            <a:pPr lvl="1">
              <a:lnSpc>
                <a:spcPct val="90000"/>
              </a:lnSpc>
            </a:pPr>
            <a:endParaRPr lang="en-US" sz="2000">
              <a:latin typeface="Tahoma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Q3: I</a:t>
            </a:r>
            <a:r>
              <a:rPr lang="ja-JP" altLang="en-US" sz="2000">
                <a:latin typeface="Tahoma" charset="0"/>
                <a:ea typeface="ＭＳ Ｐゴシック" charset="0"/>
              </a:rPr>
              <a:t>’</a:t>
            </a:r>
            <a:r>
              <a:rPr lang="en-US" sz="2000">
                <a:latin typeface="Tahoma" charset="0"/>
                <a:ea typeface="ＭＳ Ｐゴシック" charset="0"/>
              </a:rPr>
              <a:t>ve heard that legumes are healthy, but what are they a good source of ?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A3: </a:t>
            </a:r>
            <a:r>
              <a:rPr lang="en-US" sz="2000">
                <a:solidFill>
                  <a:srgbClr val="990033"/>
                </a:solidFill>
                <a:latin typeface="Tahoma" charset="0"/>
                <a:ea typeface="ＭＳ Ｐゴシック" charset="0"/>
              </a:rPr>
              <a:t>Legumes are a good source of VITAMINS.</a:t>
            </a:r>
          </a:p>
        </p:txBody>
      </p:sp>
      <p:pic>
        <p:nvPicPr>
          <p:cNvPr id="741380" name="EB2BA7B2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86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1381" name="C58AC756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648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1382" name="D9DE3B36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867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94002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413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" fill="hold"/>
                                        <p:tgtEl>
                                          <p:spTgt spid="7413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138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138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413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46" fill="hold"/>
                                        <p:tgtEl>
                                          <p:spTgt spid="7413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1381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138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413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82" fill="hold"/>
                                        <p:tgtEl>
                                          <p:spTgt spid="7413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1382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1382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Same </a:t>
            </a:r>
            <a:r>
              <a:rPr lang="ja-JP" altLang="en-US">
                <a:latin typeface="Verdana" charset="0"/>
              </a:rPr>
              <a:t>‘</a:t>
            </a:r>
            <a:r>
              <a:rPr lang="en-US">
                <a:latin typeface="Verdana" charset="0"/>
              </a:rPr>
              <a:t>tune</a:t>
            </a:r>
            <a:r>
              <a:rPr lang="ja-JP" altLang="en-US">
                <a:latin typeface="Verdana" charset="0"/>
              </a:rPr>
              <a:t>’</a:t>
            </a:r>
            <a:r>
              <a:rPr lang="en-US">
                <a:latin typeface="Verdana" charset="0"/>
              </a:rPr>
              <a:t>, different alignment</a:t>
            </a:r>
          </a:p>
        </p:txBody>
      </p:sp>
      <p:sp>
        <p:nvSpPr>
          <p:cNvPr id="53252" name="Rectangle 2"/>
          <p:cNvSpPr>
            <a:spLocks noChangeArrowheads="1"/>
          </p:cNvSpPr>
          <p:nvPr/>
        </p:nvSpPr>
        <p:spPr bwMode="auto">
          <a:xfrm>
            <a:off x="1185863" y="1676400"/>
            <a:ext cx="6738937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1066800" y="1371600"/>
          <a:ext cx="7010400" cy="385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4" name="Chart" r:id="rId6" imgW="4514850" imgH="2486025" progId="Excel.Chart.8">
                  <p:embed/>
                </p:oleObj>
              </mc:Choice>
              <mc:Fallback>
                <p:oleObj name="Chart" r:id="rId6" imgW="4514850" imgH="248602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371600"/>
                        <a:ext cx="7010400" cy="385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1795463" y="4495800"/>
            <a:ext cx="5757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pic>
        <p:nvPicPr>
          <p:cNvPr id="745478" name="EB2BA7B2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105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Freeform 7"/>
          <p:cNvSpPr>
            <a:spLocks/>
          </p:cNvSpPr>
          <p:nvPr/>
        </p:nvSpPr>
        <p:spPr bwMode="auto">
          <a:xfrm>
            <a:off x="2085975" y="1443038"/>
            <a:ext cx="1343025" cy="766762"/>
          </a:xfrm>
          <a:custGeom>
            <a:avLst/>
            <a:gdLst>
              <a:gd name="T0" fmla="*/ 0 w 970"/>
              <a:gd name="T1" fmla="*/ 387 h 504"/>
              <a:gd name="T2" fmla="*/ 144 w 970"/>
              <a:gd name="T3" fmla="*/ 99 h 504"/>
              <a:gd name="T4" fmla="*/ 243 w 970"/>
              <a:gd name="T5" fmla="*/ 18 h 504"/>
              <a:gd name="T6" fmla="*/ 342 w 970"/>
              <a:gd name="T7" fmla="*/ 0 h 504"/>
              <a:gd name="T8" fmla="*/ 558 w 970"/>
              <a:gd name="T9" fmla="*/ 18 h 504"/>
              <a:gd name="T10" fmla="*/ 639 w 970"/>
              <a:gd name="T11" fmla="*/ 45 h 504"/>
              <a:gd name="T12" fmla="*/ 693 w 970"/>
              <a:gd name="T13" fmla="*/ 81 h 504"/>
              <a:gd name="T14" fmla="*/ 792 w 970"/>
              <a:gd name="T15" fmla="*/ 180 h 504"/>
              <a:gd name="T16" fmla="*/ 837 w 970"/>
              <a:gd name="T17" fmla="*/ 234 h 504"/>
              <a:gd name="T18" fmla="*/ 891 w 970"/>
              <a:gd name="T19" fmla="*/ 342 h 504"/>
              <a:gd name="T20" fmla="*/ 918 w 970"/>
              <a:gd name="T21" fmla="*/ 423 h 504"/>
              <a:gd name="T22" fmla="*/ 945 w 970"/>
              <a:gd name="T23" fmla="*/ 477 h 504"/>
              <a:gd name="T24" fmla="*/ 963 w 970"/>
              <a:gd name="T25" fmla="*/ 504 h 50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504"/>
              <a:gd name="T41" fmla="*/ 970 w 970"/>
              <a:gd name="T42" fmla="*/ 504 h 50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504">
                <a:moveTo>
                  <a:pt x="0" y="387"/>
                </a:moveTo>
                <a:cubicBezTo>
                  <a:pt x="21" y="282"/>
                  <a:pt x="77" y="180"/>
                  <a:pt x="144" y="99"/>
                </a:cubicBezTo>
                <a:cubicBezTo>
                  <a:pt x="166" y="73"/>
                  <a:pt x="208" y="25"/>
                  <a:pt x="243" y="18"/>
                </a:cubicBezTo>
                <a:cubicBezTo>
                  <a:pt x="306" y="5"/>
                  <a:pt x="273" y="12"/>
                  <a:pt x="342" y="0"/>
                </a:cubicBezTo>
                <a:cubicBezTo>
                  <a:pt x="404" y="3"/>
                  <a:pt x="490" y="0"/>
                  <a:pt x="558" y="18"/>
                </a:cubicBezTo>
                <a:cubicBezTo>
                  <a:pt x="585" y="25"/>
                  <a:pt x="612" y="36"/>
                  <a:pt x="639" y="45"/>
                </a:cubicBezTo>
                <a:cubicBezTo>
                  <a:pt x="660" y="52"/>
                  <a:pt x="693" y="81"/>
                  <a:pt x="693" y="81"/>
                </a:cubicBezTo>
                <a:cubicBezTo>
                  <a:pt x="719" y="119"/>
                  <a:pt x="759" y="147"/>
                  <a:pt x="792" y="180"/>
                </a:cubicBezTo>
                <a:cubicBezTo>
                  <a:pt x="809" y="197"/>
                  <a:pt x="820" y="217"/>
                  <a:pt x="837" y="234"/>
                </a:cubicBezTo>
                <a:cubicBezTo>
                  <a:pt x="862" y="309"/>
                  <a:pt x="844" y="272"/>
                  <a:pt x="891" y="342"/>
                </a:cubicBezTo>
                <a:cubicBezTo>
                  <a:pt x="907" y="366"/>
                  <a:pt x="902" y="399"/>
                  <a:pt x="918" y="423"/>
                </a:cubicBezTo>
                <a:cubicBezTo>
                  <a:pt x="970" y="500"/>
                  <a:pt x="908" y="402"/>
                  <a:pt x="945" y="477"/>
                </a:cubicBezTo>
                <a:cubicBezTo>
                  <a:pt x="950" y="487"/>
                  <a:pt x="963" y="504"/>
                  <a:pt x="963" y="504"/>
                </a:cubicBezTo>
              </a:path>
            </a:pathLst>
          </a:custGeom>
          <a:noFill/>
          <a:ln w="381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457200" y="5715000"/>
            <a:ext cx="808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The main </a:t>
            </a:r>
            <a:r>
              <a:rPr lang="en-US" sz="2400" b="1">
                <a:solidFill>
                  <a:srgbClr val="990033"/>
                </a:solidFill>
                <a:latin typeface="Arial" charset="0"/>
              </a:rPr>
              <a:t>rise-fall</a:t>
            </a:r>
            <a:r>
              <a:rPr lang="en-US" sz="2400">
                <a:solidFill>
                  <a:srgbClr val="990033"/>
                </a:solidFill>
                <a:latin typeface="Arial" charset="0"/>
              </a:rPr>
              <a:t> </a:t>
            </a:r>
            <a:r>
              <a:rPr lang="en-US" sz="2400">
                <a:latin typeface="Arial" charset="0"/>
              </a:rPr>
              <a:t>accent (=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sz="2400">
                <a:latin typeface="Arial" charset="0"/>
              </a:rPr>
              <a:t>I assert this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sz="2400">
                <a:latin typeface="Arial" charset="0"/>
              </a:rPr>
              <a:t>) shifts locations.</a:t>
            </a:r>
          </a:p>
        </p:txBody>
      </p: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14404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454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" fill="hold"/>
                                        <p:tgtEl>
                                          <p:spTgt spid="745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547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5478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Same </a:t>
            </a:r>
            <a:r>
              <a:rPr lang="ja-JP" altLang="en-US">
                <a:latin typeface="Verdana" charset="0"/>
              </a:rPr>
              <a:t>‘</a:t>
            </a:r>
            <a:r>
              <a:rPr lang="en-US">
                <a:latin typeface="Verdana" charset="0"/>
              </a:rPr>
              <a:t>tune</a:t>
            </a:r>
            <a:r>
              <a:rPr lang="ja-JP" altLang="en-US">
                <a:latin typeface="Verdana" charset="0"/>
              </a:rPr>
              <a:t>’</a:t>
            </a:r>
            <a:r>
              <a:rPr lang="en-US">
                <a:latin typeface="Verdana" charset="0"/>
              </a:rPr>
              <a:t>, different alignment</a:t>
            </a:r>
          </a:p>
        </p:txBody>
      </p:sp>
      <p:sp>
        <p:nvSpPr>
          <p:cNvPr id="55300" name="Rectangle 2"/>
          <p:cNvSpPr>
            <a:spLocks noChangeArrowheads="1"/>
          </p:cNvSpPr>
          <p:nvPr/>
        </p:nvSpPr>
        <p:spPr bwMode="auto">
          <a:xfrm>
            <a:off x="1185863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/>
        </p:nvGraphicFramePr>
        <p:xfrm>
          <a:off x="1066800" y="1447800"/>
          <a:ext cx="6824663" cy="375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2" name="Chart" r:id="rId6" imgW="4514850" imgH="2486025" progId="Excel.Chart.8">
                  <p:embed/>
                </p:oleObj>
              </mc:Choice>
              <mc:Fallback>
                <p:oleObj name="Chart" r:id="rId6" imgW="4514850" imgH="248602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6824663" cy="375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1795463" y="4495800"/>
            <a:ext cx="5773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pic>
        <p:nvPicPr>
          <p:cNvPr id="747526" name="C58AC756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105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Freeform 7"/>
          <p:cNvSpPr>
            <a:spLocks/>
          </p:cNvSpPr>
          <p:nvPr/>
        </p:nvSpPr>
        <p:spPr bwMode="auto">
          <a:xfrm>
            <a:off x="4219575" y="1443038"/>
            <a:ext cx="1343025" cy="766762"/>
          </a:xfrm>
          <a:custGeom>
            <a:avLst/>
            <a:gdLst>
              <a:gd name="T0" fmla="*/ 0 w 970"/>
              <a:gd name="T1" fmla="*/ 387 h 504"/>
              <a:gd name="T2" fmla="*/ 144 w 970"/>
              <a:gd name="T3" fmla="*/ 99 h 504"/>
              <a:gd name="T4" fmla="*/ 243 w 970"/>
              <a:gd name="T5" fmla="*/ 18 h 504"/>
              <a:gd name="T6" fmla="*/ 342 w 970"/>
              <a:gd name="T7" fmla="*/ 0 h 504"/>
              <a:gd name="T8" fmla="*/ 558 w 970"/>
              <a:gd name="T9" fmla="*/ 18 h 504"/>
              <a:gd name="T10" fmla="*/ 639 w 970"/>
              <a:gd name="T11" fmla="*/ 45 h 504"/>
              <a:gd name="T12" fmla="*/ 693 w 970"/>
              <a:gd name="T13" fmla="*/ 81 h 504"/>
              <a:gd name="T14" fmla="*/ 792 w 970"/>
              <a:gd name="T15" fmla="*/ 180 h 504"/>
              <a:gd name="T16" fmla="*/ 837 w 970"/>
              <a:gd name="T17" fmla="*/ 234 h 504"/>
              <a:gd name="T18" fmla="*/ 891 w 970"/>
              <a:gd name="T19" fmla="*/ 342 h 504"/>
              <a:gd name="T20" fmla="*/ 918 w 970"/>
              <a:gd name="T21" fmla="*/ 423 h 504"/>
              <a:gd name="T22" fmla="*/ 945 w 970"/>
              <a:gd name="T23" fmla="*/ 477 h 504"/>
              <a:gd name="T24" fmla="*/ 963 w 970"/>
              <a:gd name="T25" fmla="*/ 504 h 50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504"/>
              <a:gd name="T41" fmla="*/ 970 w 970"/>
              <a:gd name="T42" fmla="*/ 504 h 50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504">
                <a:moveTo>
                  <a:pt x="0" y="387"/>
                </a:moveTo>
                <a:cubicBezTo>
                  <a:pt x="21" y="282"/>
                  <a:pt x="77" y="180"/>
                  <a:pt x="144" y="99"/>
                </a:cubicBezTo>
                <a:cubicBezTo>
                  <a:pt x="166" y="73"/>
                  <a:pt x="208" y="25"/>
                  <a:pt x="243" y="18"/>
                </a:cubicBezTo>
                <a:cubicBezTo>
                  <a:pt x="306" y="5"/>
                  <a:pt x="273" y="12"/>
                  <a:pt x="342" y="0"/>
                </a:cubicBezTo>
                <a:cubicBezTo>
                  <a:pt x="404" y="3"/>
                  <a:pt x="490" y="0"/>
                  <a:pt x="558" y="18"/>
                </a:cubicBezTo>
                <a:cubicBezTo>
                  <a:pt x="585" y="25"/>
                  <a:pt x="612" y="36"/>
                  <a:pt x="639" y="45"/>
                </a:cubicBezTo>
                <a:cubicBezTo>
                  <a:pt x="660" y="52"/>
                  <a:pt x="693" y="81"/>
                  <a:pt x="693" y="81"/>
                </a:cubicBezTo>
                <a:cubicBezTo>
                  <a:pt x="719" y="119"/>
                  <a:pt x="759" y="147"/>
                  <a:pt x="792" y="180"/>
                </a:cubicBezTo>
                <a:cubicBezTo>
                  <a:pt x="809" y="197"/>
                  <a:pt x="820" y="217"/>
                  <a:pt x="837" y="234"/>
                </a:cubicBezTo>
                <a:cubicBezTo>
                  <a:pt x="862" y="309"/>
                  <a:pt x="844" y="272"/>
                  <a:pt x="891" y="342"/>
                </a:cubicBezTo>
                <a:cubicBezTo>
                  <a:pt x="907" y="366"/>
                  <a:pt x="902" y="399"/>
                  <a:pt x="918" y="423"/>
                </a:cubicBezTo>
                <a:cubicBezTo>
                  <a:pt x="970" y="500"/>
                  <a:pt x="908" y="402"/>
                  <a:pt x="945" y="477"/>
                </a:cubicBezTo>
                <a:cubicBezTo>
                  <a:pt x="950" y="487"/>
                  <a:pt x="963" y="504"/>
                  <a:pt x="963" y="504"/>
                </a:cubicBezTo>
              </a:path>
            </a:pathLst>
          </a:custGeom>
          <a:noFill/>
          <a:ln w="38100" cap="sq">
            <a:solidFill>
              <a:srgbClr val="990033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457200" y="5715000"/>
            <a:ext cx="808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The main </a:t>
            </a:r>
            <a:r>
              <a:rPr lang="en-US" sz="2400" b="1">
                <a:solidFill>
                  <a:srgbClr val="990033"/>
                </a:solidFill>
                <a:latin typeface="Arial" charset="0"/>
              </a:rPr>
              <a:t>rise-fall</a:t>
            </a:r>
            <a:r>
              <a:rPr lang="en-US" sz="2400">
                <a:solidFill>
                  <a:srgbClr val="990033"/>
                </a:solidFill>
                <a:latin typeface="Arial" charset="0"/>
              </a:rPr>
              <a:t> </a:t>
            </a:r>
            <a:r>
              <a:rPr lang="en-US" sz="2400">
                <a:latin typeface="Arial" charset="0"/>
              </a:rPr>
              <a:t>accent (=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sz="2400">
                <a:latin typeface="Arial" charset="0"/>
              </a:rPr>
              <a:t>I assert this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sz="2400">
                <a:latin typeface="Arial" charset="0"/>
              </a:rPr>
              <a:t>) shifts locations.</a:t>
            </a:r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6224588" y="6483350"/>
            <a:ext cx="2919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Slide from Jennifer Venditti</a:t>
            </a:r>
          </a:p>
        </p:txBody>
      </p:sp>
    </p:spTree>
    <p:extLst>
      <p:ext uri="{BB962C8B-B14F-4D97-AF65-F5344CB8AC3E}">
        <p14:creationId xmlns:p14="http://schemas.microsoft.com/office/powerpoint/2010/main" val="266636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475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" fill="hold"/>
                                        <p:tgtEl>
                                          <p:spTgt spid="7475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752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752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Relationship Id="rId2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2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3842</TotalTime>
  <Words>3995</Words>
  <Application>Microsoft Macintosh PowerPoint</Application>
  <PresentationFormat>On-screen Show (4:3)</PresentationFormat>
  <Paragraphs>857</Paragraphs>
  <Slides>115</Slides>
  <Notes>105</Notes>
  <HiddenSlides>0</HiddenSlides>
  <MMClips>35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115</vt:i4>
      </vt:variant>
    </vt:vector>
  </HeadingPairs>
  <TitlesOfParts>
    <vt:vector size="133" baseType="lpstr">
      <vt:lpstr>Arial</vt:lpstr>
      <vt:lpstr>Calibri</vt:lpstr>
      <vt:lpstr>Comic Sans MS</vt:lpstr>
      <vt:lpstr>Franklin Gothic Book</vt:lpstr>
      <vt:lpstr>Franklin Gothic Book (Headings)</vt:lpstr>
      <vt:lpstr>ＭＳ Ｐゴシック</vt:lpstr>
      <vt:lpstr>Perpetua</vt:lpstr>
      <vt:lpstr>SILDoulosIPA</vt:lpstr>
      <vt:lpstr>Symbol</vt:lpstr>
      <vt:lpstr>Tahoma</vt:lpstr>
      <vt:lpstr>Times</vt:lpstr>
      <vt:lpstr>Times New Roman</vt:lpstr>
      <vt:lpstr>Verdana</vt:lpstr>
      <vt:lpstr>Wingdings</vt:lpstr>
      <vt:lpstr>Wingdings 2</vt:lpstr>
      <vt:lpstr>4_Equity</vt:lpstr>
      <vt:lpstr>Image</vt:lpstr>
      <vt:lpstr>Chart</vt:lpstr>
      <vt:lpstr>CS 224S / LINGUIST 285 Spoken Language Processing</vt:lpstr>
      <vt:lpstr>Homework 1</vt:lpstr>
      <vt:lpstr>Phonetics</vt:lpstr>
      <vt:lpstr>ARPAbet</vt:lpstr>
      <vt:lpstr>ARPAbet Vowels</vt:lpstr>
      <vt:lpstr>The Speech Chain (Denes and Pinson)</vt:lpstr>
      <vt:lpstr>Speech Production Process</vt:lpstr>
      <vt:lpstr>PowerPoint Presentation</vt:lpstr>
      <vt:lpstr>PowerPoint Presentation</vt:lpstr>
      <vt:lpstr>PowerPoint Presentation</vt:lpstr>
      <vt:lpstr>PowerPoint Presentation</vt:lpstr>
      <vt:lpstr>USC’s SAIL Lab Shri Narayanan</vt:lpstr>
      <vt:lpstr>PowerPoint Presentation</vt:lpstr>
      <vt:lpstr>Tamil</vt:lpstr>
      <vt:lpstr>Larynx and Vocal Folds</vt:lpstr>
      <vt:lpstr>The larynx, external structure, from front</vt:lpstr>
      <vt:lpstr>Vertical slice through larynx, as seen from back</vt:lpstr>
      <vt:lpstr>Voicing:</vt:lpstr>
      <vt:lpstr>Voicelessness</vt:lpstr>
      <vt:lpstr>Vocal folds open during breathing</vt:lpstr>
      <vt:lpstr>Vocal Fold Vibration</vt:lpstr>
      <vt:lpstr>Consonants and Vowels</vt:lpstr>
      <vt:lpstr>Place of Articulation</vt:lpstr>
      <vt:lpstr>Places of articulation</vt:lpstr>
      <vt:lpstr>Coronal place</vt:lpstr>
      <vt:lpstr>Dorsal Place</vt:lpstr>
      <vt:lpstr>Manner of Articulation</vt:lpstr>
      <vt:lpstr>Oral vs. Nasal Sounds </vt:lpstr>
      <vt:lpstr>More on Manner of articulation of consonants</vt:lpstr>
      <vt:lpstr>More on manner of articulation of consonants</vt:lpstr>
      <vt:lpstr>Articulatory parameters for  English consonants (in ARPAbet)</vt:lpstr>
      <vt:lpstr>Tongue position for vowels</vt:lpstr>
      <vt:lpstr>Vowels</vt:lpstr>
      <vt:lpstr>American English Vowel Space</vt:lpstr>
      <vt:lpstr>[iy] vs. [uw]</vt:lpstr>
      <vt:lpstr>[ae] vs. [aa]</vt:lpstr>
      <vt:lpstr>Where to go for more info</vt:lpstr>
      <vt:lpstr>Sound waves are longitudinal waves</vt:lpstr>
      <vt:lpstr>PowerPoint Presentation</vt:lpstr>
      <vt:lpstr>Remember High School Physics Simple Period Waves (sine waves)</vt:lpstr>
      <vt:lpstr>Simple periodic waves</vt:lpstr>
      <vt:lpstr>Speech sound waves</vt:lpstr>
      <vt:lpstr>Back to waves: Fundamental frequency</vt:lpstr>
      <vt:lpstr>She just had a baby</vt:lpstr>
      <vt:lpstr>Fricative</vt:lpstr>
      <vt:lpstr>Back to freshman physics: Waves have different frequencies</vt:lpstr>
      <vt:lpstr>Complex waves: Adding a 100 Hz and 1000 Hz wave together</vt:lpstr>
      <vt:lpstr>Spectrum</vt:lpstr>
      <vt:lpstr>Spectra continued</vt:lpstr>
      <vt:lpstr>Spectrum of one instant in an actual soundwave: many components across frequency range</vt:lpstr>
      <vt:lpstr>Part of [ae] waveform from “had”</vt:lpstr>
      <vt:lpstr>Back to spectrum</vt:lpstr>
      <vt:lpstr>Seeing formants: the spectrogram</vt:lpstr>
      <vt:lpstr>Formants</vt:lpstr>
      <vt:lpstr>Spectrogram: spectrum + time dimension</vt:lpstr>
      <vt:lpstr>How to read spectrograms</vt:lpstr>
      <vt:lpstr>She came back and started again</vt:lpstr>
      <vt:lpstr>Praat example</vt:lpstr>
      <vt:lpstr>Different vowels have different formants</vt:lpstr>
      <vt:lpstr>Vocal Fold Cycles</vt:lpstr>
      <vt:lpstr>The vocal source at 150 Hz</vt:lpstr>
      <vt:lpstr>The harmonics</vt:lpstr>
      <vt:lpstr>Source filter model of vowels</vt:lpstr>
      <vt:lpstr>The oral cavity amplifies some harmonics</vt:lpstr>
      <vt:lpstr>Source-filter model of speech production</vt:lpstr>
      <vt:lpstr>PowerPoint Presentation</vt:lpstr>
      <vt:lpstr>PowerPoint Presentation</vt:lpstr>
      <vt:lpstr>Resonances of the vocal tract</vt:lpstr>
      <vt:lpstr>Resonances of the vocal tract</vt:lpstr>
      <vt:lpstr>Resonances of the vocal tract</vt:lpstr>
      <vt:lpstr>PowerPoint Presentation</vt:lpstr>
      <vt:lpstr>Defining Intonation</vt:lpstr>
      <vt:lpstr>Pitch track</vt:lpstr>
      <vt:lpstr>Pitch is not Frequency</vt:lpstr>
      <vt:lpstr>Plot of Intensity</vt:lpstr>
      <vt:lpstr>Three aspects of prosody</vt:lpstr>
      <vt:lpstr>Prosodic Boundaries</vt:lpstr>
      <vt:lpstr>Intonational tunes</vt:lpstr>
      <vt:lpstr>Yes-No question tune</vt:lpstr>
      <vt:lpstr>Yes-No question tune</vt:lpstr>
      <vt:lpstr>Yes-No question tune</vt:lpstr>
      <vt:lpstr>WH-questions</vt:lpstr>
      <vt:lpstr>Broad focus</vt:lpstr>
      <vt:lpstr>Rising statements</vt:lpstr>
      <vt:lpstr>Yes-No question</vt:lpstr>
      <vt:lpstr>‘Surprise-redundancy’ tune</vt:lpstr>
      <vt:lpstr>‘Contradiction’ tune</vt:lpstr>
      <vt:lpstr>PowerPoint Presentation</vt:lpstr>
      <vt:lpstr>Graphic representation of F0</vt:lpstr>
      <vt:lpstr>The ‘ripples’</vt:lpstr>
      <vt:lpstr>The ‘ripples’</vt:lpstr>
      <vt:lpstr>Abstraction of the F0 contour</vt:lpstr>
      <vt:lpstr>The ‘waves’ and the ‘swells’ </vt:lpstr>
      <vt:lpstr>PowerPoint Presentation</vt:lpstr>
      <vt:lpstr>Stress vs. accent</vt:lpstr>
      <vt:lpstr>Stress vs. accent (2)</vt:lpstr>
      <vt:lpstr>Which word receives an accent?</vt:lpstr>
      <vt:lpstr>Same ‘tune’, different alignment</vt:lpstr>
      <vt:lpstr>Same ‘tune’, different alignment</vt:lpstr>
      <vt:lpstr>Same ‘tune’, different alignment</vt:lpstr>
      <vt:lpstr>Levels of prominence</vt:lpstr>
      <vt:lpstr>PowerPoint Presentation</vt:lpstr>
      <vt:lpstr>A single intonation phrase</vt:lpstr>
      <vt:lpstr>Multiple phrases</vt:lpstr>
      <vt:lpstr>Phrasing sometimes helps disambiguate</vt:lpstr>
      <vt:lpstr>Phrasing can disambiguate</vt:lpstr>
      <vt:lpstr>Phrasing sometimes helps disambiguate</vt:lpstr>
      <vt:lpstr>Phrasing sometimes helps disambiguate</vt:lpstr>
      <vt:lpstr>Phrasing sometimes helps disambiguate</vt:lpstr>
      <vt:lpstr>Phrasing sometimes helps disambiguate</vt:lpstr>
      <vt:lpstr>Phrasing sometimes helps disambiguate</vt:lpstr>
      <vt:lpstr>Using Intonation in Spoken Language Processing</vt:lpstr>
      <vt:lpstr>More phonetic structure</vt:lpstr>
      <vt:lpstr>More phonetic structure</vt:lpstr>
      <vt:lpstr>PowerPoint Presentation</vt:lpstr>
    </vt:vector>
  </TitlesOfParts>
  <Manager/>
  <Company>Stanford University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224S Speech Recognition and Synthesis</dc:title>
  <dc:subject/>
  <dc:creator>Dan Jurafsky</dc:creator>
  <cp:keywords/>
  <dc:description/>
  <cp:lastModifiedBy>Andrew Maas</cp:lastModifiedBy>
  <cp:revision>105</cp:revision>
  <cp:lastPrinted>2017-04-06T04:42:52Z</cp:lastPrinted>
  <dcterms:created xsi:type="dcterms:W3CDTF">2009-01-08T23:12:53Z</dcterms:created>
  <dcterms:modified xsi:type="dcterms:W3CDTF">2017-04-06T04:45:04Z</dcterms:modified>
  <cp:category/>
</cp:coreProperties>
</file>